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9144000" cy="6858000" type="screen4x3"/>
  <p:notesSz cx="6858000" cy="9144000"/>
  <p:defaultTex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200" d="100"/>
          <a:sy n="200" d="100"/>
        </p:scale>
        <p:origin x="-80"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8435529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043843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3471444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8706326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425842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8076357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140324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727553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2404238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38030999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3860F87D-9286-3D4E-9FD4-F6CD43D7E63A}" type="datetimeFigureOut">
              <a:rPr kumimoji="1" lang="ja-JP" altLang="en-US" smtClean="0"/>
              <a:t>11/06/29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42942064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60F87D-9286-3D4E-9FD4-F6CD43D7E63A}" type="datetimeFigureOut">
              <a:rPr kumimoji="1" lang="ja-JP" altLang="en-US" smtClean="0"/>
              <a:t>11/06/29</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3E194D-CD44-084A-8410-20A011D30DBD}" type="slidenum">
              <a:rPr kumimoji="1" lang="ja-JP" altLang="en-US" smtClean="0"/>
              <a:t>‹#›</a:t>
            </a:fld>
            <a:endParaRPr kumimoji="1" lang="ja-JP" altLang="en-US"/>
          </a:p>
        </p:txBody>
      </p:sp>
    </p:spTree>
    <p:extLst>
      <p:ext uri="{BB962C8B-B14F-4D97-AF65-F5344CB8AC3E}">
        <p14:creationId xmlns:p14="http://schemas.microsoft.com/office/powerpoint/2010/main" val="26887405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kumimoji="1"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kumimoji="1"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kumimoji="1"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kumimoji="1" sz="2000" kern="1200">
          <a:solidFill>
            <a:schemeClr val="tx1"/>
          </a:solidFill>
          <a:latin typeface="+mn-lt"/>
          <a:ea typeface="+mn-ea"/>
          <a:cs typeface="+mn-cs"/>
        </a:defRPr>
      </a:lvl9pPr>
    </p:bodyStyle>
    <p:other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正方形/長方形 24"/>
          <p:cNvSpPr/>
          <p:nvPr/>
        </p:nvSpPr>
        <p:spPr>
          <a:xfrm>
            <a:off x="920049" y="163195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21925" y="5080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1135826" y="5630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15" name="図形グループ 14"/>
          <p:cNvGrpSpPr/>
          <p:nvPr/>
        </p:nvGrpSpPr>
        <p:grpSpPr>
          <a:xfrm>
            <a:off x="967668" y="607847"/>
            <a:ext cx="228366" cy="129809"/>
            <a:chOff x="2551443" y="531304"/>
            <a:chExt cx="442331" cy="251432"/>
          </a:xfrm>
        </p:grpSpPr>
        <p:sp>
          <p:nvSpPr>
            <p:cNvPr id="8" name="ドーナツ 7"/>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4" name="図形グループ 13"/>
            <p:cNvGrpSpPr/>
            <p:nvPr/>
          </p:nvGrpSpPr>
          <p:grpSpPr>
            <a:xfrm>
              <a:off x="2746658" y="531304"/>
              <a:ext cx="247116" cy="251432"/>
              <a:chOff x="2746658" y="531304"/>
              <a:chExt cx="247116" cy="251432"/>
            </a:xfrm>
          </p:grpSpPr>
          <p:sp>
            <p:nvSpPr>
              <p:cNvPr id="9" name="ドーナツ 8"/>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2" name="正方形/長方形 11"/>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6" name="角丸四角形 15"/>
          <p:cNvSpPr/>
          <p:nvPr/>
        </p:nvSpPr>
        <p:spPr>
          <a:xfrm>
            <a:off x="3003550" y="6297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7" name="テキスト ボックス 16"/>
          <p:cNvSpPr txBox="1"/>
          <p:nvPr/>
        </p:nvSpPr>
        <p:spPr>
          <a:xfrm>
            <a:off x="3066226" y="5887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sp>
        <p:nvSpPr>
          <p:cNvPr id="18" name="角丸四角形 17"/>
          <p:cNvSpPr/>
          <p:nvPr/>
        </p:nvSpPr>
        <p:spPr>
          <a:xfrm>
            <a:off x="1069860" y="946150"/>
            <a:ext cx="2321040" cy="577850"/>
          </a:xfrm>
          <a:prstGeom prst="roundRect">
            <a:avLst>
              <a:gd name="adj" fmla="val 8975"/>
            </a:avLst>
          </a:prstGeom>
          <a:noFill/>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9" name="テキスト ボックス 18"/>
          <p:cNvSpPr txBox="1"/>
          <p:nvPr/>
        </p:nvSpPr>
        <p:spPr>
          <a:xfrm>
            <a:off x="1072326" y="990084"/>
            <a:ext cx="1383225" cy="184666"/>
          </a:xfrm>
          <a:prstGeom prst="rect">
            <a:avLst/>
          </a:prstGeom>
          <a:noFill/>
        </p:spPr>
        <p:txBody>
          <a:bodyPr wrap="none" rtlCol="0">
            <a:spAutoFit/>
          </a:bodyPr>
          <a:lstStyle/>
          <a:p>
            <a:r>
              <a:rPr kumimoji="1" lang="ja-JP" altLang="en-US" sz="600" dirty="0" smtClean="0">
                <a:latin typeface="ヒラギノ角ゴ Pro W3"/>
                <a:ea typeface="ヒラギノ角ゴ Pro W3"/>
                <a:cs typeface="ヒラギノ角ゴ Pro W3"/>
              </a:rPr>
              <a:t>新着メッセージが</a:t>
            </a:r>
            <a:r>
              <a:rPr kumimoji="1" lang="en-US" altLang="ja-JP" sz="600" dirty="0" smtClean="0">
                <a:latin typeface="ヒラギノ角ゴ Pro W3"/>
                <a:ea typeface="ヒラギノ角ゴ Pro W3"/>
                <a:cs typeface="ヒラギノ角ゴ Pro W3"/>
              </a:rPr>
              <a:t>5</a:t>
            </a:r>
            <a:r>
              <a:rPr kumimoji="1" lang="ja-JP" altLang="en-US" sz="600" dirty="0" smtClean="0">
                <a:latin typeface="ヒラギノ角ゴ Pro W3"/>
                <a:ea typeface="ヒラギノ角ゴ Pro W3"/>
                <a:cs typeface="ヒラギノ角ゴ Pro W3"/>
              </a:rPr>
              <a:t>件ありますよ</a:t>
            </a:r>
            <a:r>
              <a:rPr kumimoji="1" lang="en-US" altLang="ja-JP" sz="600" dirty="0" smtClean="0">
                <a:latin typeface="ヒラギノ角ゴ Pro W3"/>
                <a:ea typeface="ヒラギノ角ゴ Pro W3"/>
                <a:cs typeface="ヒラギノ角ゴ Pro W3"/>
              </a:rPr>
              <a:t>☆</a:t>
            </a:r>
            <a:endParaRPr kumimoji="1" lang="ja-JP" altLang="en-US" sz="600" dirty="0">
              <a:latin typeface="ヒラギノ角ゴ Pro W3"/>
              <a:ea typeface="ヒラギノ角ゴ Pro W3"/>
              <a:cs typeface="ヒラギノ角ゴ Pro W3"/>
            </a:endParaRPr>
          </a:p>
        </p:txBody>
      </p:sp>
      <p:sp>
        <p:nvSpPr>
          <p:cNvPr id="20" name="テキスト ボックス 19"/>
          <p:cNvSpPr txBox="1"/>
          <p:nvPr/>
        </p:nvSpPr>
        <p:spPr>
          <a:xfrm>
            <a:off x="1072326" y="1142484"/>
            <a:ext cx="1174168" cy="184666"/>
          </a:xfrm>
          <a:prstGeom prst="rect">
            <a:avLst/>
          </a:prstGeom>
          <a:noFill/>
        </p:spPr>
        <p:txBody>
          <a:bodyPr wrap="none" rtlCol="0">
            <a:spAutoFit/>
          </a:bodyPr>
          <a:lstStyle/>
          <a:p>
            <a:r>
              <a:rPr lang="ja-JP" altLang="en-US" sz="600" dirty="0" smtClean="0">
                <a:latin typeface="ヒラギノ角ゴ Pro W3"/>
                <a:ea typeface="ヒラギノ角ゴ Pro W3"/>
                <a:cs typeface="ヒラギノ角ゴ Pro W3"/>
              </a:rPr>
              <a:t>フレンド申請もきてますよ！</a:t>
            </a:r>
            <a:endParaRPr kumimoji="1" lang="ja-JP" altLang="en-US" sz="600" dirty="0">
              <a:latin typeface="ヒラギノ角ゴ Pro W3"/>
              <a:ea typeface="ヒラギノ角ゴ Pro W3"/>
              <a:cs typeface="ヒラギノ角ゴ Pro W3"/>
            </a:endParaRPr>
          </a:p>
        </p:txBody>
      </p:sp>
      <p:sp>
        <p:nvSpPr>
          <p:cNvPr id="21" name="テキスト ボックス 20"/>
          <p:cNvSpPr txBox="1"/>
          <p:nvPr/>
        </p:nvSpPr>
        <p:spPr>
          <a:xfrm>
            <a:off x="1072326" y="1285617"/>
            <a:ext cx="1031051" cy="184666"/>
          </a:xfrm>
          <a:prstGeom prst="rect">
            <a:avLst/>
          </a:prstGeom>
          <a:noFill/>
        </p:spPr>
        <p:txBody>
          <a:bodyPr wrap="none" rtlCol="0">
            <a:spAutoFit/>
          </a:bodyPr>
          <a:lstStyle/>
          <a:p>
            <a:r>
              <a:rPr kumimoji="1" lang="ja-JP" altLang="en-US" sz="600" dirty="0" smtClean="0">
                <a:latin typeface="ヒラギノ角ゴ Pro W3"/>
                <a:ea typeface="ヒラギノ角ゴ Pro W3"/>
                <a:cs typeface="ヒラギノ角ゴ Pro W3"/>
              </a:rPr>
              <a:t>レベルが上がりました。</a:t>
            </a:r>
            <a:endParaRPr kumimoji="1" lang="ja-JP" altLang="en-US" sz="600" dirty="0">
              <a:latin typeface="ヒラギノ角ゴ Pro W3"/>
              <a:ea typeface="ヒラギノ角ゴ Pro W3"/>
              <a:cs typeface="ヒラギノ角ゴ Pro W3"/>
            </a:endParaRPr>
          </a:p>
        </p:txBody>
      </p:sp>
      <p:sp>
        <p:nvSpPr>
          <p:cNvPr id="22" name="テキスト ボックス 21"/>
          <p:cNvSpPr txBox="1"/>
          <p:nvPr/>
        </p:nvSpPr>
        <p:spPr>
          <a:xfrm>
            <a:off x="3157949" y="990084"/>
            <a:ext cx="223138" cy="169277"/>
          </a:xfrm>
          <a:prstGeom prst="rect">
            <a:avLst/>
          </a:prstGeom>
          <a:noFill/>
        </p:spPr>
        <p:txBody>
          <a:bodyPr wrap="none" rtlCol="0">
            <a:spAutoFit/>
          </a:bodyPr>
          <a:lstStyle/>
          <a:p>
            <a:r>
              <a:rPr kumimoji="1"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23" name="テキスト ボックス 22"/>
          <p:cNvSpPr txBox="1"/>
          <p:nvPr/>
        </p:nvSpPr>
        <p:spPr>
          <a:xfrm>
            <a:off x="3157949" y="1142484"/>
            <a:ext cx="223138" cy="169277"/>
          </a:xfrm>
          <a:prstGeom prst="rect">
            <a:avLst/>
          </a:prstGeom>
          <a:noFill/>
        </p:spPr>
        <p:txBody>
          <a:bodyPr wrap="none" rtlCol="0">
            <a:spAutoFit/>
          </a:bodyPr>
          <a:lstStyle/>
          <a:p>
            <a:r>
              <a:rPr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24" name="テキスト ボックス 23"/>
          <p:cNvSpPr txBox="1"/>
          <p:nvPr/>
        </p:nvSpPr>
        <p:spPr>
          <a:xfrm>
            <a:off x="3157949" y="1285617"/>
            <a:ext cx="223138" cy="169277"/>
          </a:xfrm>
          <a:prstGeom prst="rect">
            <a:avLst/>
          </a:prstGeom>
          <a:noFill/>
        </p:spPr>
        <p:txBody>
          <a:bodyPr wrap="none" rtlCol="0">
            <a:spAutoFit/>
          </a:bodyPr>
          <a:lstStyle/>
          <a:p>
            <a:r>
              <a:rPr kumimoji="1"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26" name="テキスト ボックス 25"/>
          <p:cNvSpPr txBox="1"/>
          <p:nvPr/>
        </p:nvSpPr>
        <p:spPr>
          <a:xfrm>
            <a:off x="967668" y="164465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32" name="図形グループ 31"/>
          <p:cNvGrpSpPr/>
          <p:nvPr/>
        </p:nvGrpSpPr>
        <p:grpSpPr>
          <a:xfrm>
            <a:off x="920049" y="1936234"/>
            <a:ext cx="2654765" cy="432316"/>
            <a:chOff x="920049" y="1936234"/>
            <a:chExt cx="2654765" cy="432316"/>
          </a:xfrm>
        </p:grpSpPr>
        <p:sp>
          <p:nvSpPr>
            <p:cNvPr id="27" name="正方形/長方形 26"/>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28" name="テキスト ボックス 27"/>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29" name="テキスト ボックス 28"/>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31" name="直線コネクタ 30"/>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33" name="図形グループ 32"/>
          <p:cNvGrpSpPr/>
          <p:nvPr/>
        </p:nvGrpSpPr>
        <p:grpSpPr>
          <a:xfrm>
            <a:off x="920049" y="2437884"/>
            <a:ext cx="2654765" cy="432316"/>
            <a:chOff x="920049" y="1936234"/>
            <a:chExt cx="2654765" cy="432316"/>
          </a:xfrm>
        </p:grpSpPr>
        <p:sp>
          <p:nvSpPr>
            <p:cNvPr id="34" name="正方形/長方形 33"/>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36" name="テキスト ボックス 35"/>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37" name="直線コネクタ 36"/>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38" name="図形グループ 37"/>
          <p:cNvGrpSpPr/>
          <p:nvPr/>
        </p:nvGrpSpPr>
        <p:grpSpPr>
          <a:xfrm>
            <a:off x="919461" y="2940050"/>
            <a:ext cx="2654765" cy="432316"/>
            <a:chOff x="920049" y="1936234"/>
            <a:chExt cx="2654765" cy="432316"/>
          </a:xfrm>
        </p:grpSpPr>
        <p:sp>
          <p:nvSpPr>
            <p:cNvPr id="39" name="正方形/長方形 38"/>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0" name="テキスト ボックス 39"/>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41" name="テキスト ボックス 40"/>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42" name="直線コネクタ 41"/>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43" name="図形グループ 42"/>
          <p:cNvGrpSpPr/>
          <p:nvPr/>
        </p:nvGrpSpPr>
        <p:grpSpPr>
          <a:xfrm>
            <a:off x="919461" y="3441700"/>
            <a:ext cx="2654765" cy="432316"/>
            <a:chOff x="920049" y="1936234"/>
            <a:chExt cx="2654765" cy="432316"/>
          </a:xfrm>
        </p:grpSpPr>
        <p:sp>
          <p:nvSpPr>
            <p:cNvPr id="44" name="正方形/長方形 43"/>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45" name="テキスト ボックス 44"/>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46" name="テキスト ボックス 45"/>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47" name="直線コネクタ 46"/>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51" name="テキスト ボックス 50"/>
          <p:cNvSpPr txBox="1"/>
          <p:nvPr/>
        </p:nvSpPr>
        <p:spPr>
          <a:xfrm>
            <a:off x="2819926" y="3926365"/>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52" name="テキスト ボックス 51"/>
          <p:cNvSpPr txBox="1"/>
          <p:nvPr/>
        </p:nvSpPr>
        <p:spPr>
          <a:xfrm>
            <a:off x="3252252" y="3925333"/>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65" name="正方形/長方形 64"/>
          <p:cNvSpPr/>
          <p:nvPr/>
        </p:nvSpPr>
        <p:spPr>
          <a:xfrm>
            <a:off x="918173" y="414278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6" name="テキスト ボックス 65"/>
          <p:cNvSpPr txBox="1"/>
          <p:nvPr/>
        </p:nvSpPr>
        <p:spPr>
          <a:xfrm>
            <a:off x="965792" y="415548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67" name="図形グループ 66"/>
          <p:cNvGrpSpPr/>
          <p:nvPr/>
        </p:nvGrpSpPr>
        <p:grpSpPr>
          <a:xfrm>
            <a:off x="918173" y="4447064"/>
            <a:ext cx="2654765" cy="432316"/>
            <a:chOff x="920049" y="1936234"/>
            <a:chExt cx="2654765" cy="432316"/>
          </a:xfrm>
        </p:grpSpPr>
        <p:sp>
          <p:nvSpPr>
            <p:cNvPr id="68" name="正方形/長方形 67"/>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69" name="テキスト ボックス 68"/>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70" name="テキスト ボックス 69"/>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71" name="直線コネクタ 70"/>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grpSp>
        <p:nvGrpSpPr>
          <p:cNvPr id="72" name="図形グループ 71"/>
          <p:cNvGrpSpPr/>
          <p:nvPr/>
        </p:nvGrpSpPr>
        <p:grpSpPr>
          <a:xfrm>
            <a:off x="918173" y="4948714"/>
            <a:ext cx="2654765" cy="432316"/>
            <a:chOff x="920049" y="1936234"/>
            <a:chExt cx="2654765" cy="432316"/>
          </a:xfrm>
        </p:grpSpPr>
        <p:sp>
          <p:nvSpPr>
            <p:cNvPr id="73" name="正方形/長方形 72"/>
            <p:cNvSpPr/>
            <p:nvPr/>
          </p:nvSpPr>
          <p:spPr>
            <a:xfrm>
              <a:off x="1093843" y="1980685"/>
              <a:ext cx="267216" cy="267216"/>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74" name="テキスト ボックス 73"/>
            <p:cNvSpPr txBox="1"/>
            <p:nvPr/>
          </p:nvSpPr>
          <p:spPr>
            <a:xfrm>
              <a:off x="1402526" y="1936234"/>
              <a:ext cx="1797874" cy="369332"/>
            </a:xfrm>
            <a:prstGeom prst="rect">
              <a:avLst/>
            </a:prstGeom>
            <a:noFill/>
          </p:spPr>
          <p:txBody>
            <a:bodyPr wrap="square" rtlCol="0">
              <a:spAutoFit/>
            </a:bodyPr>
            <a:lstStyle/>
            <a:p>
              <a:r>
                <a:rPr kumimoji="1" lang="ja-JP" altLang="en-US" sz="600" u="sng" dirty="0" smtClean="0">
                  <a:solidFill>
                    <a:srgbClr val="3366FF"/>
                  </a:solidFill>
                  <a:latin typeface="ヒラギノ角ゴ Pro W3"/>
                  <a:ea typeface="ヒラギノ角ゴ Pro W3"/>
                  <a:cs typeface="ヒラギノ角ゴ Pro W3"/>
                </a:rPr>
                <a:t>てててさん</a:t>
              </a:r>
              <a:r>
                <a:rPr lang="ja-JP" altLang="ja-JP" sz="600" dirty="0">
                  <a:latin typeface="ヒラギノ角ゴ Pro W3"/>
                  <a:ea typeface="ヒラギノ角ゴ Pro W3"/>
                  <a:cs typeface="ヒラギノ角ゴ Pro W3"/>
                </a:rPr>
                <a:t>　</a:t>
              </a:r>
              <a:r>
                <a:rPr kumimoji="1" lang="ja-JP" altLang="en-US" sz="600" dirty="0" smtClean="0">
                  <a:latin typeface="ヒラギノ角ゴ Pro W3"/>
                  <a:ea typeface="ヒラギノ角ゴ Pro W3"/>
                  <a:cs typeface="ヒラギノ角ゴ Pro W3"/>
                </a:rPr>
                <a:t>うなら</a:t>
              </a:r>
              <a:r>
                <a:rPr lang="ja-JP" altLang="en-US" sz="600" dirty="0" smtClean="0">
                  <a:latin typeface="ヒラギノ角ゴ Pro W3"/>
                  <a:ea typeface="ヒラギノ角ゴ Pro W3"/>
                  <a:cs typeface="ヒラギノ角ゴ Pro W3"/>
                </a:rPr>
                <a:t>ららららららららららららららららららららららららららららららららら</a:t>
              </a:r>
              <a:endParaRPr lang="en-US" altLang="ja-JP" sz="600" dirty="0" smtClean="0">
                <a:latin typeface="ヒラギノ角ゴ Pro W3"/>
                <a:ea typeface="ヒラギノ角ゴ Pro W3"/>
                <a:cs typeface="ヒラギノ角ゴ Pro W3"/>
              </a:endParaRPr>
            </a:p>
            <a:p>
              <a:r>
                <a:rPr lang="en-US" altLang="ja-JP" sz="600" dirty="0" smtClean="0">
                  <a:solidFill>
                    <a:schemeClr val="bg1">
                      <a:lumMod val="65000"/>
                    </a:schemeClr>
                  </a:solidFill>
                  <a:latin typeface="ヒラギノ角ゴ Pro W3"/>
                  <a:ea typeface="ヒラギノ角ゴ Pro W3"/>
                  <a:cs typeface="ヒラギノ角ゴ Pro W3"/>
                </a:rPr>
                <a:t>1</a:t>
              </a:r>
              <a:r>
                <a:rPr lang="ja-JP" altLang="en-US" sz="600" dirty="0" smtClean="0">
                  <a:solidFill>
                    <a:schemeClr val="bg1">
                      <a:lumMod val="65000"/>
                    </a:schemeClr>
                  </a:solidFill>
                  <a:latin typeface="ヒラギノ角ゴ Pro W3"/>
                  <a:ea typeface="ヒラギノ角ゴ Pro W3"/>
                  <a:cs typeface="ヒラギノ角ゴ Pro W3"/>
                </a:rPr>
                <a:t>時間くらい前</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75" name="テキスト ボックス 74"/>
            <p:cNvSpPr txBox="1"/>
            <p:nvPr/>
          </p:nvSpPr>
          <p:spPr>
            <a:xfrm>
              <a:off x="3250376" y="2063235"/>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76" name="直線コネクタ 75"/>
            <p:cNvCxnSpPr/>
            <p:nvPr/>
          </p:nvCxnSpPr>
          <p:spPr>
            <a:xfrm>
              <a:off x="920049" y="2368550"/>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sp>
        <p:nvSpPr>
          <p:cNvPr id="77" name="テキスト ボックス 76"/>
          <p:cNvSpPr txBox="1"/>
          <p:nvPr/>
        </p:nvSpPr>
        <p:spPr>
          <a:xfrm>
            <a:off x="2802875" y="5412780"/>
            <a:ext cx="621248"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もっとよむ</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78" name="テキスト ボックス 77"/>
          <p:cNvSpPr txBox="1"/>
          <p:nvPr/>
        </p:nvSpPr>
        <p:spPr>
          <a:xfrm>
            <a:off x="3235201" y="5411748"/>
            <a:ext cx="184974"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kumimoji="1" lang="ja-JP" altLang="en-US" sz="600" dirty="0">
              <a:solidFill>
                <a:schemeClr val="bg1">
                  <a:lumMod val="65000"/>
                </a:schemeClr>
              </a:solidFill>
              <a:latin typeface="ヒラギノ角ゴ Pro W3"/>
              <a:ea typeface="ヒラギノ角ゴ Pro W3"/>
              <a:cs typeface="ヒラギノ角ゴ Pro W3"/>
            </a:endParaRPr>
          </a:p>
        </p:txBody>
      </p:sp>
      <p:cxnSp>
        <p:nvCxnSpPr>
          <p:cNvPr id="79" name="直線コネクタ 78"/>
          <p:cNvCxnSpPr/>
          <p:nvPr/>
        </p:nvCxnSpPr>
        <p:spPr>
          <a:xfrm>
            <a:off x="921925" y="5631776"/>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4" name="正方形/長方形 3"/>
          <p:cNvSpPr/>
          <p:nvPr/>
        </p:nvSpPr>
        <p:spPr>
          <a:xfrm>
            <a:off x="921925" y="508000"/>
            <a:ext cx="2652889" cy="5663259"/>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0" name="テキスト ボックス 79"/>
          <p:cNvSpPr txBox="1"/>
          <p:nvPr/>
        </p:nvSpPr>
        <p:spPr>
          <a:xfrm>
            <a:off x="924523" y="5657513"/>
            <a:ext cx="2656641" cy="369332"/>
          </a:xfrm>
          <a:prstGeom prst="rect">
            <a:avLst/>
          </a:prstGeom>
          <a:noFill/>
        </p:spPr>
        <p:txBody>
          <a:bodyPr wrap="square" rtlCol="0">
            <a:spAutoFit/>
          </a:bodyPr>
          <a:lstStyle/>
          <a:p>
            <a:pPr algn="ctr"/>
            <a:r>
              <a:rPr kumimoji="1" lang="ja-JP" altLang="en-US" sz="600" dirty="0" smtClean="0">
                <a:latin typeface="ヒラギノ角ゴ Pro W3"/>
                <a:ea typeface="ヒラギノ角ゴ Pro W3"/>
                <a:cs typeface="ヒラギノ角ゴ Pro W3"/>
              </a:rPr>
              <a:t>利用規約　｜　個人情報の取り扱いについて　｜　</a:t>
            </a:r>
            <a:r>
              <a:rPr kumimoji="1" lang="en-US" altLang="ja-JP" sz="600" dirty="0" smtClean="0">
                <a:latin typeface="ヒラギノ角ゴ Pro W3"/>
                <a:ea typeface="ヒラギノ角ゴ Pro W3"/>
                <a:cs typeface="ヒラギノ角ゴ Pro W3"/>
              </a:rPr>
              <a:t>OpenPNE</a:t>
            </a:r>
            <a:r>
              <a:rPr kumimoji="1" lang="ja-JP" altLang="en-US" sz="600" dirty="0" smtClean="0">
                <a:latin typeface="ヒラギノ角ゴ Pro W3"/>
                <a:ea typeface="ヒラギノ角ゴ Pro W3"/>
                <a:cs typeface="ヒラギノ角ゴ Pro W3"/>
              </a:rPr>
              <a:t>について</a:t>
            </a:r>
            <a:endParaRPr kumimoji="1" lang="en-US" altLang="ja-JP" sz="600" dirty="0" smtClean="0">
              <a:latin typeface="ヒラギノ角ゴ Pro W3"/>
              <a:ea typeface="ヒラギノ角ゴ Pro W3"/>
              <a:cs typeface="ヒラギノ角ゴ Pro W3"/>
            </a:endParaRPr>
          </a:p>
          <a:p>
            <a:pPr algn="ctr"/>
            <a:endParaRPr kumimoji="1" lang="en-US" altLang="ja-JP" sz="600" dirty="0" smtClean="0">
              <a:latin typeface="ヒラギノ角ゴ Pro W3"/>
              <a:ea typeface="ヒラギノ角ゴ Pro W3"/>
              <a:cs typeface="ヒラギノ角ゴ Pro W3"/>
            </a:endParaRPr>
          </a:p>
          <a:p>
            <a:pPr algn="ctr"/>
            <a:r>
              <a:rPr lang="ja-JP" altLang="ja-JP" sz="600" dirty="0">
                <a:latin typeface="ヒラギノ角ゴ Pro W3"/>
                <a:ea typeface="ヒラギノ角ゴ Pro W3"/>
                <a:cs typeface="ヒラギノ角ゴ Pro W3"/>
              </a:rPr>
              <a:t>　</a:t>
            </a:r>
            <a:r>
              <a:rPr lang="ja-JP" altLang="en-US" sz="600" dirty="0" smtClean="0">
                <a:latin typeface="ヒラギノ角ゴ Pro W3"/>
                <a:ea typeface="ヒラギノ角ゴ Pro W3"/>
                <a:cs typeface="ヒラギノ角ゴ Pro W3"/>
              </a:rPr>
              <a:t>　的なもの</a:t>
            </a:r>
            <a:r>
              <a:rPr lang="en-US" altLang="ja-JP" sz="600" dirty="0">
                <a:latin typeface="ヒラギノ角ゴ Pro W3"/>
                <a:ea typeface="ヒラギノ角ゴ Pro W3"/>
                <a:cs typeface="ヒラギノ角ゴ Pro W3"/>
              </a:rPr>
              <a:t> </a:t>
            </a:r>
            <a:r>
              <a:rPr lang="en-US" altLang="ja-JP" sz="600" dirty="0" smtClean="0">
                <a:latin typeface="ヒラギノ角ゴ Pro W3"/>
                <a:ea typeface="ヒラギノ角ゴ Pro W3"/>
                <a:cs typeface="ヒラギノ角ゴ Pro W3"/>
              </a:rPr>
              <a:t>Inc.</a:t>
            </a:r>
            <a:endParaRPr kumimoji="1" lang="ja-JP" altLang="en-US" sz="600" dirty="0">
              <a:latin typeface="ヒラギノ角ゴ Pro W3"/>
              <a:ea typeface="ヒラギノ角ゴ Pro W3"/>
              <a:cs typeface="ヒラギノ角ゴ Pro W3"/>
            </a:endParaRPr>
          </a:p>
        </p:txBody>
      </p:sp>
      <p:sp>
        <p:nvSpPr>
          <p:cNvPr id="81" name="正方形/長方形 80"/>
          <p:cNvSpPr/>
          <p:nvPr/>
        </p:nvSpPr>
        <p:spPr>
          <a:xfrm>
            <a:off x="1913236" y="5812374"/>
            <a:ext cx="200965" cy="246221"/>
          </a:xfrm>
          <a:prstGeom prst="rect">
            <a:avLst/>
          </a:prstGeom>
        </p:spPr>
        <p:txBody>
          <a:bodyPr wrap="square">
            <a:spAutoFit/>
          </a:bodyPr>
          <a:lstStyle/>
          <a:p>
            <a:r>
              <a:rPr lang="en-US" altLang="ja-JP" sz="1000" dirty="0" smtClean="0">
                <a:latin typeface="ヒラギノ角ゴ Pro W3"/>
                <a:ea typeface="ヒラギノ角ゴ Pro W3"/>
                <a:cs typeface="ヒラギノ角ゴ Pro W3"/>
              </a:rPr>
              <a:t>©</a:t>
            </a:r>
            <a:endParaRPr lang="ja-JP" altLang="en-US" sz="1000" dirty="0"/>
          </a:p>
        </p:txBody>
      </p:sp>
      <p:sp>
        <p:nvSpPr>
          <p:cNvPr id="83" name="正方形/長方形 82"/>
          <p:cNvSpPr/>
          <p:nvPr/>
        </p:nvSpPr>
        <p:spPr>
          <a:xfrm>
            <a:off x="3887375" y="1631951"/>
            <a:ext cx="2652889" cy="222249"/>
          </a:xfrm>
          <a:prstGeom prst="rect">
            <a:avLst/>
          </a:prstGeom>
          <a:ln>
            <a:noFill/>
          </a:ln>
          <a:effectLst>
            <a:outerShdw blurRad="40000" dist="12700" dir="5400000" rotWithShape="0">
              <a:srgbClr val="000000">
                <a:alpha val="40000"/>
              </a:srgb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4" name="テキスト ボックス 83"/>
          <p:cNvSpPr txBox="1"/>
          <p:nvPr/>
        </p:nvSpPr>
        <p:spPr>
          <a:xfrm>
            <a:off x="3934994" y="1644651"/>
            <a:ext cx="1135709" cy="215444"/>
          </a:xfrm>
          <a:prstGeom prst="rect">
            <a:avLst/>
          </a:prstGeom>
          <a:noFill/>
        </p:spPr>
        <p:txBody>
          <a:bodyPr wrap="square" rtlCol="0">
            <a:spAutoFit/>
          </a:bodyPr>
          <a:lstStyle/>
          <a:p>
            <a:r>
              <a:rPr kumimoji="1" lang="ja-JP" altLang="en-US" sz="800" dirty="0" smtClean="0">
                <a:solidFill>
                  <a:schemeClr val="bg1"/>
                </a:solidFill>
                <a:latin typeface="Helvetica Neue"/>
                <a:ea typeface="ヒラギノ角ゴ Pro W3"/>
                <a:cs typeface="Helvetica Neue"/>
              </a:rPr>
              <a:t>新着うならら</a:t>
            </a:r>
            <a:endParaRPr kumimoji="1" lang="ja-JP" altLang="en-US" sz="800" dirty="0">
              <a:solidFill>
                <a:schemeClr val="bg1"/>
              </a:solidFill>
              <a:latin typeface="Helvetica Neue"/>
              <a:ea typeface="ヒラギノ角ゴ Pro W3"/>
              <a:cs typeface="Helvetica Neue"/>
            </a:endParaRPr>
          </a:p>
        </p:txBody>
      </p:sp>
      <p:grpSp>
        <p:nvGrpSpPr>
          <p:cNvPr id="94" name="図形グループ 93"/>
          <p:cNvGrpSpPr/>
          <p:nvPr/>
        </p:nvGrpSpPr>
        <p:grpSpPr>
          <a:xfrm>
            <a:off x="3887375" y="507296"/>
            <a:ext cx="2783300" cy="310444"/>
            <a:chOff x="1074325" y="660401"/>
            <a:chExt cx="2783300" cy="310444"/>
          </a:xfrm>
        </p:grpSpPr>
        <p:sp>
          <p:nvSpPr>
            <p:cNvPr id="85" name="正方形/長方形 84"/>
            <p:cNvSpPr/>
            <p:nvPr/>
          </p:nvSpPr>
          <p:spPr>
            <a:xfrm>
              <a:off x="1074325" y="6604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86" name="テキスト ボックス 85"/>
            <p:cNvSpPr txBox="1"/>
            <p:nvPr/>
          </p:nvSpPr>
          <p:spPr>
            <a:xfrm>
              <a:off x="1288226" y="7154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87" name="図形グループ 86"/>
            <p:cNvGrpSpPr/>
            <p:nvPr/>
          </p:nvGrpSpPr>
          <p:grpSpPr>
            <a:xfrm>
              <a:off x="1120068" y="760247"/>
              <a:ext cx="228366" cy="129809"/>
              <a:chOff x="2551443" y="531304"/>
              <a:chExt cx="442331" cy="251432"/>
            </a:xfrm>
          </p:grpSpPr>
          <p:sp>
            <p:nvSpPr>
              <p:cNvPr id="88" name="ドーナツ 87"/>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89" name="図形グループ 88"/>
              <p:cNvGrpSpPr/>
              <p:nvPr/>
            </p:nvGrpSpPr>
            <p:grpSpPr>
              <a:xfrm>
                <a:off x="2746658" y="531304"/>
                <a:ext cx="247116" cy="251432"/>
                <a:chOff x="2746658" y="531304"/>
                <a:chExt cx="247116" cy="251432"/>
              </a:xfrm>
            </p:grpSpPr>
            <p:sp>
              <p:nvSpPr>
                <p:cNvPr id="90" name="ドーナツ 89"/>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91" name="正方形/長方形 90"/>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92" name="角丸四角形 91"/>
            <p:cNvSpPr/>
            <p:nvPr/>
          </p:nvSpPr>
          <p:spPr>
            <a:xfrm>
              <a:off x="3155950" y="7821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3" name="テキスト ボックス 92"/>
            <p:cNvSpPr txBox="1"/>
            <p:nvPr/>
          </p:nvSpPr>
          <p:spPr>
            <a:xfrm>
              <a:off x="3218626" y="7411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grpSp>
      <p:sp>
        <p:nvSpPr>
          <p:cNvPr id="82" name="正方形/長方形 81"/>
          <p:cNvSpPr/>
          <p:nvPr/>
        </p:nvSpPr>
        <p:spPr>
          <a:xfrm>
            <a:off x="3887375" y="508001"/>
            <a:ext cx="2652889" cy="1428233"/>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96" name="テキスト ボックス 95"/>
          <p:cNvSpPr txBox="1"/>
          <p:nvPr/>
        </p:nvSpPr>
        <p:spPr>
          <a:xfrm>
            <a:off x="3972858" y="1186934"/>
            <a:ext cx="1383225" cy="184666"/>
          </a:xfrm>
          <a:prstGeom prst="rect">
            <a:avLst/>
          </a:prstGeom>
          <a:noFill/>
        </p:spPr>
        <p:txBody>
          <a:bodyPr wrap="none" rtlCol="0">
            <a:spAutoFit/>
          </a:bodyPr>
          <a:lstStyle/>
          <a:p>
            <a:r>
              <a:rPr kumimoji="1" lang="ja-JP" altLang="en-US" sz="600" dirty="0" smtClean="0">
                <a:latin typeface="ヒラギノ角ゴ Pro W3"/>
                <a:ea typeface="ヒラギノ角ゴ Pro W3"/>
                <a:cs typeface="ヒラギノ角ゴ Pro W3"/>
              </a:rPr>
              <a:t>新着メッセージが</a:t>
            </a:r>
            <a:r>
              <a:rPr kumimoji="1" lang="en-US" altLang="ja-JP" sz="600" dirty="0" smtClean="0">
                <a:latin typeface="ヒラギノ角ゴ Pro W3"/>
                <a:ea typeface="ヒラギノ角ゴ Pro W3"/>
                <a:cs typeface="ヒラギノ角ゴ Pro W3"/>
              </a:rPr>
              <a:t>5</a:t>
            </a:r>
            <a:r>
              <a:rPr kumimoji="1" lang="ja-JP" altLang="en-US" sz="600" dirty="0" smtClean="0">
                <a:latin typeface="ヒラギノ角ゴ Pro W3"/>
                <a:ea typeface="ヒラギノ角ゴ Pro W3"/>
                <a:cs typeface="ヒラギノ角ゴ Pro W3"/>
              </a:rPr>
              <a:t>件ありますよ</a:t>
            </a:r>
            <a:r>
              <a:rPr kumimoji="1" lang="en-US" altLang="ja-JP" sz="600" dirty="0" smtClean="0">
                <a:latin typeface="ヒラギノ角ゴ Pro W3"/>
                <a:ea typeface="ヒラギノ角ゴ Pro W3"/>
                <a:cs typeface="ヒラギノ角ゴ Pro W3"/>
              </a:rPr>
              <a:t>☆</a:t>
            </a:r>
            <a:endParaRPr kumimoji="1" lang="ja-JP" altLang="en-US" sz="600" dirty="0">
              <a:latin typeface="ヒラギノ角ゴ Pro W3"/>
              <a:ea typeface="ヒラギノ角ゴ Pro W3"/>
              <a:cs typeface="ヒラギノ角ゴ Pro W3"/>
            </a:endParaRPr>
          </a:p>
        </p:txBody>
      </p:sp>
      <p:sp>
        <p:nvSpPr>
          <p:cNvPr id="97" name="テキスト ボックス 96"/>
          <p:cNvSpPr txBox="1"/>
          <p:nvPr/>
        </p:nvSpPr>
        <p:spPr>
          <a:xfrm>
            <a:off x="3972858" y="1428234"/>
            <a:ext cx="1174168" cy="184666"/>
          </a:xfrm>
          <a:prstGeom prst="rect">
            <a:avLst/>
          </a:prstGeom>
          <a:noFill/>
        </p:spPr>
        <p:txBody>
          <a:bodyPr wrap="none" rtlCol="0">
            <a:spAutoFit/>
          </a:bodyPr>
          <a:lstStyle/>
          <a:p>
            <a:r>
              <a:rPr lang="ja-JP" altLang="en-US" sz="600" dirty="0" smtClean="0">
                <a:latin typeface="ヒラギノ角ゴ Pro W3"/>
                <a:ea typeface="ヒラギノ角ゴ Pro W3"/>
                <a:cs typeface="ヒラギノ角ゴ Pro W3"/>
              </a:rPr>
              <a:t>フレンド申請もきてますよ！</a:t>
            </a:r>
            <a:endParaRPr kumimoji="1" lang="ja-JP" altLang="en-US" sz="600" dirty="0">
              <a:latin typeface="ヒラギノ角ゴ Pro W3"/>
              <a:ea typeface="ヒラギノ角ゴ Pro W3"/>
              <a:cs typeface="ヒラギノ角ゴ Pro W3"/>
            </a:endParaRPr>
          </a:p>
        </p:txBody>
      </p:sp>
      <p:sp>
        <p:nvSpPr>
          <p:cNvPr id="98" name="テキスト ボックス 97"/>
          <p:cNvSpPr txBox="1"/>
          <p:nvPr/>
        </p:nvSpPr>
        <p:spPr>
          <a:xfrm>
            <a:off x="6255331" y="1186934"/>
            <a:ext cx="223138" cy="169277"/>
          </a:xfrm>
          <a:prstGeom prst="rect">
            <a:avLst/>
          </a:prstGeom>
          <a:noFill/>
        </p:spPr>
        <p:txBody>
          <a:bodyPr wrap="none" rtlCol="0">
            <a:spAutoFit/>
          </a:bodyPr>
          <a:lstStyle/>
          <a:p>
            <a:r>
              <a:rPr kumimoji="1"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99" name="テキスト ボックス 98"/>
          <p:cNvSpPr txBox="1"/>
          <p:nvPr/>
        </p:nvSpPr>
        <p:spPr>
          <a:xfrm>
            <a:off x="6255331" y="1428234"/>
            <a:ext cx="223138" cy="169277"/>
          </a:xfrm>
          <a:prstGeom prst="rect">
            <a:avLst/>
          </a:prstGeom>
          <a:noFill/>
        </p:spPr>
        <p:txBody>
          <a:bodyPr wrap="none" rtlCol="0">
            <a:spAutoFit/>
          </a:bodyPr>
          <a:lstStyle/>
          <a:p>
            <a:r>
              <a:rPr lang="en-US" altLang="ja-JP" sz="500" dirty="0" smtClean="0">
                <a:latin typeface="ヒラギノ角ゴ Pro W3"/>
                <a:ea typeface="ヒラギノ角ゴ Pro W3"/>
                <a:cs typeface="ヒラギノ角ゴ Pro W3"/>
              </a:rPr>
              <a:t>&gt;</a:t>
            </a:r>
            <a:endParaRPr kumimoji="1" lang="ja-JP" altLang="en-US" sz="500" dirty="0">
              <a:latin typeface="ヒラギノ角ゴ Pro W3"/>
              <a:ea typeface="ヒラギノ角ゴ Pro W3"/>
              <a:cs typeface="ヒラギノ角ゴ Pro W3"/>
            </a:endParaRPr>
          </a:p>
        </p:txBody>
      </p:sp>
      <p:sp>
        <p:nvSpPr>
          <p:cNvPr id="100" name="正方形/長方形 99"/>
          <p:cNvSpPr/>
          <p:nvPr/>
        </p:nvSpPr>
        <p:spPr>
          <a:xfrm>
            <a:off x="4056826" y="945635"/>
            <a:ext cx="159574" cy="154523"/>
          </a:xfrm>
          <a:prstGeom prst="rect">
            <a:avLst/>
          </a:prstGeom>
          <a:solidFill>
            <a:srgbClr val="FFFFFF"/>
          </a:solidFill>
          <a:ln>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1" name="正方形/長方形 100"/>
          <p:cNvSpPr/>
          <p:nvPr/>
        </p:nvSpPr>
        <p:spPr>
          <a:xfrm>
            <a:off x="4210050" y="920690"/>
            <a:ext cx="731790" cy="215444"/>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うなお</a:t>
            </a:r>
            <a:r>
              <a:rPr lang="en-US" altLang="ja-JP" sz="800" dirty="0" smtClean="0">
                <a:latin typeface="ヒラギノ角ゴ Pro W3"/>
                <a:ea typeface="ヒラギノ角ゴ Pro W3"/>
                <a:cs typeface="ヒラギノ角ゴ Pro W3"/>
              </a:rPr>
              <a:t> </a:t>
            </a:r>
            <a:r>
              <a:rPr lang="ja-JP" altLang="en-US" sz="800" dirty="0" smtClean="0">
                <a:latin typeface="ヒラギノ角ゴ Pro W3"/>
                <a:ea typeface="ヒラギノ角ゴ Pro W3"/>
                <a:cs typeface="ヒラギノ角ゴ Pro W3"/>
              </a:rPr>
              <a:t>さん</a:t>
            </a:r>
            <a:endParaRPr lang="ja-JP" altLang="en-US" dirty="0"/>
          </a:p>
        </p:txBody>
      </p:sp>
      <p:cxnSp>
        <p:nvCxnSpPr>
          <p:cNvPr id="102" name="直線コネクタ 101"/>
          <p:cNvCxnSpPr/>
          <p:nvPr/>
        </p:nvCxnSpPr>
        <p:spPr>
          <a:xfrm>
            <a:off x="3887375" y="117423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03" name="直線コネクタ 102"/>
          <p:cNvCxnSpPr/>
          <p:nvPr/>
        </p:nvCxnSpPr>
        <p:spPr>
          <a:xfrm>
            <a:off x="3887375" y="140283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grpSp>
        <p:nvGrpSpPr>
          <p:cNvPr id="105" name="図形グループ 104"/>
          <p:cNvGrpSpPr/>
          <p:nvPr/>
        </p:nvGrpSpPr>
        <p:grpSpPr>
          <a:xfrm>
            <a:off x="3887375" y="2282662"/>
            <a:ext cx="2783300" cy="310444"/>
            <a:chOff x="1074325" y="660401"/>
            <a:chExt cx="2783300" cy="310444"/>
          </a:xfrm>
        </p:grpSpPr>
        <p:sp>
          <p:nvSpPr>
            <p:cNvPr id="106" name="正方形/長方形 105"/>
            <p:cNvSpPr/>
            <p:nvPr/>
          </p:nvSpPr>
          <p:spPr>
            <a:xfrm>
              <a:off x="1074325" y="660401"/>
              <a:ext cx="2652889" cy="310444"/>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07" name="テキスト ボックス 106"/>
            <p:cNvSpPr txBox="1"/>
            <p:nvPr/>
          </p:nvSpPr>
          <p:spPr>
            <a:xfrm>
              <a:off x="1288226" y="715453"/>
              <a:ext cx="638999" cy="215444"/>
            </a:xfrm>
            <a:prstGeom prst="rect">
              <a:avLst/>
            </a:prstGeom>
            <a:noFill/>
          </p:spPr>
          <p:txBody>
            <a:bodyPr wrap="square" rtlCol="0">
              <a:spAutoFit/>
            </a:bodyPr>
            <a:lstStyle/>
            <a:p>
              <a:r>
                <a:rPr kumimoji="1" lang="en-US" altLang="ja-JP" sz="800" dirty="0" smtClean="0">
                  <a:solidFill>
                    <a:schemeClr val="bg1"/>
                  </a:solidFill>
                  <a:latin typeface="Helvetica Neue"/>
                  <a:ea typeface="ヒラギノ角ゴ Pro W3"/>
                  <a:cs typeface="Helvetica Neue"/>
                </a:rPr>
                <a:t>OpenPNE</a:t>
              </a:r>
              <a:endParaRPr kumimoji="1" lang="ja-JP" altLang="en-US" sz="800" dirty="0">
                <a:solidFill>
                  <a:schemeClr val="bg1"/>
                </a:solidFill>
                <a:latin typeface="Helvetica Neue"/>
                <a:ea typeface="ヒラギノ角ゴ Pro W3"/>
                <a:cs typeface="Helvetica Neue"/>
              </a:endParaRPr>
            </a:p>
          </p:txBody>
        </p:sp>
        <p:grpSp>
          <p:nvGrpSpPr>
            <p:cNvPr id="108" name="図形グループ 107"/>
            <p:cNvGrpSpPr/>
            <p:nvPr/>
          </p:nvGrpSpPr>
          <p:grpSpPr>
            <a:xfrm>
              <a:off x="1120068" y="760247"/>
              <a:ext cx="228366" cy="129809"/>
              <a:chOff x="2551443" y="531304"/>
              <a:chExt cx="442331" cy="251432"/>
            </a:xfrm>
          </p:grpSpPr>
          <p:sp>
            <p:nvSpPr>
              <p:cNvPr id="111" name="ドーナツ 110"/>
              <p:cNvSpPr/>
              <p:nvPr/>
            </p:nvSpPr>
            <p:spPr>
              <a:xfrm>
                <a:off x="2551443" y="531304"/>
                <a:ext cx="244391" cy="244391"/>
              </a:xfrm>
              <a:prstGeom prst="donut">
                <a:avLst>
                  <a:gd name="adj" fmla="val 19671"/>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grpSp>
            <p:nvGrpSpPr>
              <p:cNvPr id="112" name="図形グループ 111"/>
              <p:cNvGrpSpPr/>
              <p:nvPr/>
            </p:nvGrpSpPr>
            <p:grpSpPr>
              <a:xfrm>
                <a:off x="2746658" y="531304"/>
                <a:ext cx="247116" cy="251432"/>
                <a:chOff x="2746658" y="531304"/>
                <a:chExt cx="247116" cy="251432"/>
              </a:xfrm>
            </p:grpSpPr>
            <p:sp>
              <p:nvSpPr>
                <p:cNvPr id="113" name="ドーナツ 112"/>
                <p:cNvSpPr/>
                <p:nvPr/>
              </p:nvSpPr>
              <p:spPr>
                <a:xfrm>
                  <a:off x="2749383" y="531304"/>
                  <a:ext cx="244391" cy="244391"/>
                </a:xfrm>
                <a:prstGeom prst="donut">
                  <a:avLst>
                    <a:gd name="adj" fmla="val 19671"/>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solidFill>
                      <a:schemeClr val="tx1"/>
                    </a:solidFill>
                  </a:endParaRPr>
                </a:p>
              </p:txBody>
            </p:sp>
            <p:sp>
              <p:nvSpPr>
                <p:cNvPr id="114" name="正方形/長方形 113"/>
                <p:cNvSpPr/>
                <p:nvPr/>
              </p:nvSpPr>
              <p:spPr>
                <a:xfrm>
                  <a:off x="2746658" y="661113"/>
                  <a:ext cx="50585" cy="121623"/>
                </a:xfrm>
                <a:prstGeom prst="rect">
                  <a:avLst/>
                </a:prstGeom>
                <a:solidFill>
                  <a:schemeClr val="bg1">
                    <a:lumMod val="85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grpSp>
        </p:grpSp>
        <p:sp>
          <p:nvSpPr>
            <p:cNvPr id="109" name="角丸四角形 108"/>
            <p:cNvSpPr/>
            <p:nvPr/>
          </p:nvSpPr>
          <p:spPr>
            <a:xfrm>
              <a:off x="3155950" y="782106"/>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0" name="テキスト ボックス 109"/>
            <p:cNvSpPr txBox="1"/>
            <p:nvPr/>
          </p:nvSpPr>
          <p:spPr>
            <a:xfrm>
              <a:off x="3218626" y="741197"/>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メニュー</a:t>
              </a:r>
              <a:endParaRPr kumimoji="1" lang="ja-JP" altLang="en-US" sz="600" dirty="0">
                <a:solidFill>
                  <a:schemeClr val="bg1"/>
                </a:solidFill>
                <a:latin typeface="Helvetica Neue"/>
                <a:ea typeface="ヒラギノ角ゴ Pro W3"/>
                <a:cs typeface="Helvetica Neue"/>
              </a:endParaRPr>
            </a:p>
          </p:txBody>
        </p:sp>
      </p:grpSp>
      <p:sp>
        <p:nvSpPr>
          <p:cNvPr id="115" name="正方形/長方形 114"/>
          <p:cNvSpPr/>
          <p:nvPr/>
        </p:nvSpPr>
        <p:spPr>
          <a:xfrm>
            <a:off x="3887375" y="2283367"/>
            <a:ext cx="2652889" cy="3887892"/>
          </a:xfrm>
          <a:prstGeom prst="rect">
            <a:avLst/>
          </a:prstGeom>
          <a:noFill/>
          <a:ln w="3175">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17" name="正方形/長方形 116"/>
          <p:cNvSpPr/>
          <p:nvPr/>
        </p:nvSpPr>
        <p:spPr>
          <a:xfrm>
            <a:off x="3929826" y="2693829"/>
            <a:ext cx="1018227" cy="3293210"/>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マイフレンド</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あしあと</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アルバム</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お気に入り</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プロフィール編集</a:t>
            </a:r>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マイホーム</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コミュニティ検索</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日記</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アルバム</a:t>
            </a:r>
            <a:endParaRPr lang="ja-JP" altLang="en-US" sz="800" dirty="0">
              <a:latin typeface="ヒラギノ角ゴ Pro W3"/>
              <a:ea typeface="ヒラギノ角ゴ Pro W3"/>
              <a:cs typeface="ヒラギノ角ゴ Pro W3"/>
            </a:endParaRPr>
          </a:p>
        </p:txBody>
      </p:sp>
      <p:cxnSp>
        <p:nvCxnSpPr>
          <p:cNvPr id="118" name="直線コネクタ 117"/>
          <p:cNvCxnSpPr/>
          <p:nvPr/>
        </p:nvCxnSpPr>
        <p:spPr>
          <a:xfrm>
            <a:off x="3885499" y="2977635"/>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19" name="直線コネクタ 118"/>
          <p:cNvCxnSpPr/>
          <p:nvPr/>
        </p:nvCxnSpPr>
        <p:spPr>
          <a:xfrm>
            <a:off x="3885499" y="3334267"/>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0" name="直線コネクタ 119"/>
          <p:cNvCxnSpPr/>
          <p:nvPr/>
        </p:nvCxnSpPr>
        <p:spPr>
          <a:xfrm>
            <a:off x="3885499" y="3702567"/>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1" name="直線コネクタ 120"/>
          <p:cNvCxnSpPr/>
          <p:nvPr/>
        </p:nvCxnSpPr>
        <p:spPr>
          <a:xfrm>
            <a:off x="3887375" y="4064517"/>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2" name="直線コネクタ 121"/>
          <p:cNvCxnSpPr/>
          <p:nvPr/>
        </p:nvCxnSpPr>
        <p:spPr>
          <a:xfrm flipH="1">
            <a:off x="5215003" y="2593106"/>
            <a:ext cx="3996" cy="331549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25" name="正方形/長方形 124"/>
          <p:cNvSpPr/>
          <p:nvPr/>
        </p:nvSpPr>
        <p:spPr>
          <a:xfrm>
            <a:off x="5269742" y="2697946"/>
            <a:ext cx="1018227" cy="3293210"/>
          </a:xfrm>
          <a:prstGeom prst="rect">
            <a:avLst/>
          </a:prstGeom>
        </p:spPr>
        <p:txBody>
          <a:bodyPr wrap="none">
            <a:spAutoFit/>
          </a:bodyPr>
          <a:lstStyle/>
          <a:p>
            <a:r>
              <a:rPr lang="ja-JP" altLang="en-US" sz="800" dirty="0" smtClean="0">
                <a:latin typeface="ヒラギノ角ゴ Pro W3"/>
                <a:ea typeface="ヒラギノ角ゴ Pro W3"/>
                <a:cs typeface="ヒラギノ角ゴ Pro W3"/>
              </a:rPr>
              <a:t>メッセージ</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日記</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アプリ</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プロフィール確認</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メンバー検索</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ランキング</a:t>
            </a:r>
            <a:endParaRPr lang="en-US" altLang="ja-JP" sz="800" dirty="0" smtClean="0">
              <a:latin typeface="ヒラギノ角ゴ Pro W3"/>
              <a:ea typeface="ヒラギノ角ゴ Pro W3"/>
              <a:cs typeface="ヒラギノ角ゴ Pro W3"/>
            </a:endParaRPr>
          </a:p>
          <a:p>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en-US" altLang="ja-JP" sz="800" dirty="0" smtClean="0">
                <a:latin typeface="ヒラギノ角ゴ Pro W3"/>
                <a:ea typeface="ヒラギノ角ゴ Pro W3"/>
                <a:cs typeface="ヒラギノ角ゴ Pro W3"/>
              </a:rPr>
              <a:t>Blog</a:t>
            </a:r>
            <a:endParaRPr lang="en-US" altLang="ja-JP" sz="800" dirty="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endParaRPr lang="en-US" altLang="ja-JP" sz="800" dirty="0" smtClean="0">
              <a:latin typeface="ヒラギノ角ゴ Pro W3"/>
              <a:ea typeface="ヒラギノ角ゴ Pro W3"/>
              <a:cs typeface="ヒラギノ角ゴ Pro W3"/>
            </a:endParaRPr>
          </a:p>
          <a:p>
            <a:r>
              <a:rPr lang="ja-JP" altLang="en-US" sz="800" dirty="0" smtClean="0">
                <a:latin typeface="ヒラギノ角ゴ Pro W3"/>
                <a:ea typeface="ヒラギノ角ゴ Pro W3"/>
                <a:cs typeface="ヒラギノ角ゴ Pro W3"/>
              </a:rPr>
              <a:t>設定変更</a:t>
            </a:r>
            <a:endParaRPr lang="en-US" altLang="ja-JP" sz="800" dirty="0" smtClean="0">
              <a:latin typeface="ヒラギノ角ゴ Pro W3"/>
              <a:ea typeface="ヒラギノ角ゴ Pro W3"/>
              <a:cs typeface="ヒラギノ角ゴ Pro W3"/>
            </a:endParaRPr>
          </a:p>
        </p:txBody>
      </p:sp>
      <p:cxnSp>
        <p:nvCxnSpPr>
          <p:cNvPr id="126" name="直線コネクタ 125"/>
          <p:cNvCxnSpPr/>
          <p:nvPr/>
        </p:nvCxnSpPr>
        <p:spPr>
          <a:xfrm>
            <a:off x="3891616" y="4447064"/>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7" name="直線コネクタ 126"/>
          <p:cNvCxnSpPr/>
          <p:nvPr/>
        </p:nvCxnSpPr>
        <p:spPr>
          <a:xfrm>
            <a:off x="3891616" y="4803696"/>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8" name="直線コネクタ 127"/>
          <p:cNvCxnSpPr/>
          <p:nvPr/>
        </p:nvCxnSpPr>
        <p:spPr>
          <a:xfrm>
            <a:off x="3891616" y="5171996"/>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29" name="直線コネクタ 128"/>
          <p:cNvCxnSpPr/>
          <p:nvPr/>
        </p:nvCxnSpPr>
        <p:spPr>
          <a:xfrm>
            <a:off x="3893492" y="5533946"/>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cxnSp>
        <p:nvCxnSpPr>
          <p:cNvPr id="130" name="直線コネクタ 129"/>
          <p:cNvCxnSpPr/>
          <p:nvPr/>
        </p:nvCxnSpPr>
        <p:spPr>
          <a:xfrm>
            <a:off x="3893492" y="5908596"/>
            <a:ext cx="2654765" cy="0"/>
          </a:xfrm>
          <a:prstGeom prst="line">
            <a:avLst/>
          </a:prstGeom>
          <a:ln w="3175">
            <a:solidFill>
              <a:schemeClr val="tx1">
                <a:lumMod val="85000"/>
                <a:lumOff val="15000"/>
              </a:schemeClr>
            </a:solidFill>
          </a:ln>
          <a:effectLst/>
        </p:spPr>
        <p:style>
          <a:lnRef idx="2">
            <a:schemeClr val="accent1"/>
          </a:lnRef>
          <a:fillRef idx="0">
            <a:schemeClr val="accent1"/>
          </a:fillRef>
          <a:effectRef idx="1">
            <a:schemeClr val="accent1"/>
          </a:effectRef>
          <a:fontRef idx="minor">
            <a:schemeClr val="tx1"/>
          </a:fontRef>
        </p:style>
      </p:cxnSp>
      <p:sp>
        <p:nvSpPr>
          <p:cNvPr id="133" name="テキスト ボックス 132"/>
          <p:cNvSpPr txBox="1"/>
          <p:nvPr/>
        </p:nvSpPr>
        <p:spPr>
          <a:xfrm>
            <a:off x="4941840" y="2707045"/>
            <a:ext cx="184974" cy="3139320"/>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en-US" altLang="ja-JP" sz="600" dirty="0" smtClean="0">
              <a:latin typeface="ヒラギノ角ゴ Pro W3"/>
              <a:ea typeface="ヒラギノ角ゴ Pro W3"/>
              <a:cs typeface="ヒラギノ角ゴ Pro W3"/>
            </a:endParaRPr>
          </a:p>
          <a:p>
            <a:endParaRPr lang="en-US" altLang="ja-JP" sz="600" dirty="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p:txBody>
      </p:sp>
      <p:sp>
        <p:nvSpPr>
          <p:cNvPr id="134" name="テキスト ボックス 133"/>
          <p:cNvSpPr txBox="1"/>
          <p:nvPr/>
        </p:nvSpPr>
        <p:spPr>
          <a:xfrm>
            <a:off x="6287969" y="2712879"/>
            <a:ext cx="184974" cy="3139320"/>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en-US" altLang="ja-JP" sz="600" dirty="0" smtClean="0">
              <a:latin typeface="ヒラギノ角ゴ Pro W3"/>
              <a:ea typeface="ヒラギノ角ゴ Pro W3"/>
              <a:cs typeface="ヒラギノ角ゴ Pro W3"/>
            </a:endParaRPr>
          </a:p>
          <a:p>
            <a:endParaRPr lang="en-US" altLang="ja-JP" sz="600" dirty="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endParaRPr lang="en-US" altLang="ja-JP" sz="600" dirty="0" smtClean="0">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endParaRPr lang="en-US" altLang="ja-JP" sz="600" dirty="0" smtClean="0">
              <a:solidFill>
                <a:schemeClr val="bg1">
                  <a:lumMod val="65000"/>
                </a:schemeClr>
              </a:solidFill>
              <a:latin typeface="ヒラギノ角ゴ Pro W3"/>
              <a:ea typeface="ヒラギノ角ゴ Pro W3"/>
              <a:cs typeface="ヒラギノ角ゴ Pro W3"/>
            </a:endParaRPr>
          </a:p>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p:txBody>
      </p:sp>
      <p:sp>
        <p:nvSpPr>
          <p:cNvPr id="135" name="正方形/長方形 134"/>
          <p:cNvSpPr/>
          <p:nvPr/>
        </p:nvSpPr>
        <p:spPr>
          <a:xfrm rot="16200000">
            <a:off x="5568062" y="5948121"/>
            <a:ext cx="261610" cy="184666"/>
          </a:xfrm>
          <a:prstGeom prst="rect">
            <a:avLst/>
          </a:prstGeom>
        </p:spPr>
        <p:txBody>
          <a:bodyPr wrap="none">
            <a:spAutoFit/>
          </a:bodyPr>
          <a:lstStyle/>
          <a:p>
            <a:r>
              <a:rPr lang="ja-JP" altLang="en-US" sz="600" dirty="0" smtClean="0">
                <a:latin typeface="ヒラギノ角ゴ Pro W3"/>
                <a:ea typeface="ヒラギノ角ゴ Pro W3"/>
                <a:cs typeface="ヒラギノ角ゴ Pro W3"/>
              </a:rPr>
              <a:t>＞</a:t>
            </a:r>
            <a:endParaRPr lang="ja-JP" altLang="en-US" sz="600" dirty="0" smtClean="0">
              <a:solidFill>
                <a:schemeClr val="bg1">
                  <a:lumMod val="65000"/>
                </a:schemeClr>
              </a:solidFill>
              <a:latin typeface="ヒラギノ角ゴ Pro W3"/>
              <a:ea typeface="ヒラギノ角ゴ Pro W3"/>
              <a:cs typeface="ヒラギノ角ゴ Pro W3"/>
            </a:endParaRPr>
          </a:p>
        </p:txBody>
      </p:sp>
      <p:sp>
        <p:nvSpPr>
          <p:cNvPr id="136" name="テキスト ボックス 135"/>
          <p:cNvSpPr txBox="1"/>
          <p:nvPr/>
        </p:nvSpPr>
        <p:spPr>
          <a:xfrm>
            <a:off x="5695950" y="5953562"/>
            <a:ext cx="852307" cy="184666"/>
          </a:xfrm>
          <a:prstGeom prst="rect">
            <a:avLst/>
          </a:prstGeom>
          <a:noFill/>
        </p:spPr>
        <p:txBody>
          <a:bodyPr wrap="square" rtlCol="0">
            <a:spAutoFit/>
          </a:bodyPr>
          <a:lstStyle/>
          <a:p>
            <a:r>
              <a:rPr lang="ja-JP" altLang="en-US" sz="600" dirty="0" smtClean="0">
                <a:latin typeface="ヒラギノ角ゴ Pro W3"/>
                <a:ea typeface="ヒラギノ角ゴ Pro W3"/>
                <a:cs typeface="ヒラギノ角ゴ Pro W3"/>
              </a:rPr>
              <a:t>メニューを閉じる</a:t>
            </a:r>
            <a:endParaRPr kumimoji="1" lang="ja-JP" altLang="en-US" sz="600" dirty="0">
              <a:solidFill>
                <a:schemeClr val="bg1">
                  <a:lumMod val="65000"/>
                </a:schemeClr>
              </a:solidFill>
              <a:latin typeface="ヒラギノ角ゴ Pro W3"/>
              <a:ea typeface="ヒラギノ角ゴ Pro W3"/>
              <a:cs typeface="ヒラギノ角ゴ Pro W3"/>
            </a:endParaRPr>
          </a:p>
        </p:txBody>
      </p:sp>
      <p:sp>
        <p:nvSpPr>
          <p:cNvPr id="137" name="角丸四角形 136"/>
          <p:cNvSpPr/>
          <p:nvPr/>
        </p:nvSpPr>
        <p:spPr>
          <a:xfrm>
            <a:off x="5502957" y="629001"/>
            <a:ext cx="101600" cy="101600"/>
          </a:xfrm>
          <a:prstGeom prst="roundRect">
            <a:avLst/>
          </a:prstGeom>
          <a:solidFill>
            <a:schemeClr val="bg1"/>
          </a:solidFill>
          <a:ln>
            <a:solidFill>
              <a:srgbClr val="FFFFFF"/>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kumimoji="1" lang="ja-JP" altLang="en-US"/>
          </a:p>
        </p:txBody>
      </p:sp>
      <p:sp>
        <p:nvSpPr>
          <p:cNvPr id="138" name="テキスト ボックス 137"/>
          <p:cNvSpPr txBox="1"/>
          <p:nvPr/>
        </p:nvSpPr>
        <p:spPr>
          <a:xfrm>
            <a:off x="5565633" y="588092"/>
            <a:ext cx="638999" cy="184666"/>
          </a:xfrm>
          <a:prstGeom prst="rect">
            <a:avLst/>
          </a:prstGeom>
          <a:noFill/>
        </p:spPr>
        <p:txBody>
          <a:bodyPr wrap="square" rtlCol="0">
            <a:spAutoFit/>
          </a:bodyPr>
          <a:lstStyle/>
          <a:p>
            <a:r>
              <a:rPr kumimoji="1" lang="ja-JP" altLang="en-US" sz="600" dirty="0" smtClean="0">
                <a:solidFill>
                  <a:schemeClr val="bg1"/>
                </a:solidFill>
                <a:latin typeface="Helvetica Neue"/>
                <a:ea typeface="ヒラギノ角ゴ Pro W3"/>
                <a:cs typeface="Helvetica Neue"/>
              </a:rPr>
              <a:t>戻る</a:t>
            </a:r>
            <a:endParaRPr kumimoji="1" lang="ja-JP" altLang="en-US" sz="600" dirty="0">
              <a:solidFill>
                <a:schemeClr val="bg1"/>
              </a:solidFill>
              <a:latin typeface="Helvetica Neue"/>
              <a:ea typeface="ヒラギノ角ゴ Pro W3"/>
              <a:cs typeface="Helvetica Neue"/>
            </a:endParaRPr>
          </a:p>
        </p:txBody>
      </p:sp>
    </p:spTree>
    <p:extLst>
      <p:ext uri="{BB962C8B-B14F-4D97-AF65-F5344CB8AC3E}">
        <p14:creationId xmlns:p14="http://schemas.microsoft.com/office/powerpoint/2010/main" val="4167959039"/>
      </p:ext>
    </p:extLst>
  </p:cSld>
  <p:clrMapOvr>
    <a:masterClrMapping/>
  </p:clrMapOvr>
</p:sld>
</file>

<file path=ppt/theme/theme1.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82</TotalTime>
  <Words>125</Words>
  <Application>Microsoft Macintosh PowerPoint</Application>
  <PresentationFormat>画面に合わせる (4:3)</PresentationFormat>
  <Paragraphs>149</Paragraphs>
  <Slides>1</Slides>
  <Notes>0</Notes>
  <HiddenSlides>0</HiddenSlides>
  <MMClips>0</MMClips>
  <ScaleCrop>false</ScaleCrop>
  <HeadingPairs>
    <vt:vector size="4" baseType="variant">
      <vt:variant>
        <vt:lpstr>テーマ</vt:lpstr>
      </vt:variant>
      <vt:variant>
        <vt:i4>1</vt:i4>
      </vt:variant>
      <vt:variant>
        <vt:lpstr>スライド タイトル</vt:lpstr>
      </vt:variant>
      <vt:variant>
        <vt:i4>1</vt:i4>
      </vt:variant>
    </vt:vector>
  </HeadingPairs>
  <TitlesOfParts>
    <vt:vector size="2" baseType="lpstr">
      <vt:lpstr>ホワイト</vt:lpstr>
      <vt:lpstr>PowerPoint プレゼンテーション</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hisoshi kato</dc:creator>
  <cp:lastModifiedBy>hisoshi kato</cp:lastModifiedBy>
  <cp:revision>7</cp:revision>
  <dcterms:created xsi:type="dcterms:W3CDTF">2011-06-29T08:06:07Z</dcterms:created>
  <dcterms:modified xsi:type="dcterms:W3CDTF">2011-06-29T09:28:28Z</dcterms:modified>
</cp:coreProperties>
</file>