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50" d="100"/>
          <a:sy n="150" d="100"/>
        </p:scale>
        <p:origin x="-512" y="3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1843552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043843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3471444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1870632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4258420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1807635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14032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727553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240423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380309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860F87D-9286-3D4E-9FD4-F6CD43D7E63A}" type="datetimeFigureOut">
              <a:rPr kumimoji="1" lang="ja-JP" altLang="en-US" smtClean="0"/>
              <a:t>11/07/20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4294206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60F87D-9286-3D4E-9FD4-F6CD43D7E63A}" type="datetimeFigureOut">
              <a:rPr kumimoji="1" lang="ja-JP" altLang="en-US" smtClean="0"/>
              <a:t>11/07/20</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688740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365479" y="1809751"/>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367355" y="685801"/>
            <a:ext cx="2652889" cy="3104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581256" y="740853"/>
            <a:ext cx="638999" cy="215444"/>
          </a:xfrm>
          <a:prstGeom prst="rect">
            <a:avLst/>
          </a:prstGeom>
          <a:noFill/>
        </p:spPr>
        <p:txBody>
          <a:bodyPr wrap="square" rtlCol="0">
            <a:spAutoFit/>
          </a:bodyPr>
          <a:lstStyle/>
          <a:p>
            <a:r>
              <a:rPr kumimoji="1" lang="en-US" altLang="ja-JP" sz="800" dirty="0" smtClean="0">
                <a:solidFill>
                  <a:schemeClr val="bg1"/>
                </a:solidFill>
                <a:latin typeface="Helvetica Neue"/>
                <a:ea typeface="ヒラギノ角ゴ Pro W3"/>
                <a:cs typeface="Helvetica Neue"/>
              </a:rPr>
              <a:t>OpenPNE</a:t>
            </a:r>
            <a:endParaRPr kumimoji="1" lang="ja-JP" altLang="en-US" sz="800" dirty="0">
              <a:solidFill>
                <a:schemeClr val="bg1"/>
              </a:solidFill>
              <a:latin typeface="Helvetica Neue"/>
              <a:ea typeface="ヒラギノ角ゴ Pro W3"/>
              <a:cs typeface="Helvetica Neue"/>
            </a:endParaRPr>
          </a:p>
        </p:txBody>
      </p:sp>
      <p:grpSp>
        <p:nvGrpSpPr>
          <p:cNvPr id="15" name="図形グループ 14"/>
          <p:cNvGrpSpPr/>
          <p:nvPr/>
        </p:nvGrpSpPr>
        <p:grpSpPr>
          <a:xfrm>
            <a:off x="413098" y="785647"/>
            <a:ext cx="228366" cy="129809"/>
            <a:chOff x="2551443" y="531304"/>
            <a:chExt cx="442331" cy="251432"/>
          </a:xfrm>
        </p:grpSpPr>
        <p:sp>
          <p:nvSpPr>
            <p:cNvPr id="8" name="ドーナツ 7"/>
            <p:cNvSpPr/>
            <p:nvPr/>
          </p:nvSpPr>
          <p:spPr>
            <a:xfrm>
              <a:off x="2551443" y="531304"/>
              <a:ext cx="244391" cy="244391"/>
            </a:xfrm>
            <a:prstGeom prst="donut">
              <a:avLst>
                <a:gd name="adj" fmla="val 1967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14" name="図形グループ 13"/>
            <p:cNvGrpSpPr/>
            <p:nvPr/>
          </p:nvGrpSpPr>
          <p:grpSpPr>
            <a:xfrm>
              <a:off x="2746658" y="531304"/>
              <a:ext cx="247116" cy="251432"/>
              <a:chOff x="2746658" y="531304"/>
              <a:chExt cx="247116" cy="251432"/>
            </a:xfrm>
          </p:grpSpPr>
          <p:sp>
            <p:nvSpPr>
              <p:cNvPr id="9" name="ドーナツ 8"/>
              <p:cNvSpPr/>
              <p:nvPr/>
            </p:nvSpPr>
            <p:spPr>
              <a:xfrm>
                <a:off x="2749383" y="531304"/>
                <a:ext cx="244391" cy="244391"/>
              </a:xfrm>
              <a:prstGeom prst="donut">
                <a:avLst>
                  <a:gd name="adj" fmla="val 1967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正方形/長方形 11"/>
              <p:cNvSpPr/>
              <p:nvPr/>
            </p:nvSpPr>
            <p:spPr>
              <a:xfrm>
                <a:off x="2746658" y="661113"/>
                <a:ext cx="50585" cy="1216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sp>
        <p:nvSpPr>
          <p:cNvPr id="16" name="角丸四角形 15"/>
          <p:cNvSpPr/>
          <p:nvPr/>
        </p:nvSpPr>
        <p:spPr>
          <a:xfrm>
            <a:off x="2448980" y="807506"/>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2511656" y="766597"/>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メニュー</a:t>
            </a:r>
            <a:endParaRPr kumimoji="1" lang="ja-JP" altLang="en-US" sz="600" dirty="0">
              <a:solidFill>
                <a:schemeClr val="bg1"/>
              </a:solidFill>
              <a:latin typeface="Helvetica Neue"/>
              <a:ea typeface="ヒラギノ角ゴ Pro W3"/>
              <a:cs typeface="Helvetica Neue"/>
            </a:endParaRPr>
          </a:p>
        </p:txBody>
      </p:sp>
      <p:sp>
        <p:nvSpPr>
          <p:cNvPr id="18" name="角丸四角形 17"/>
          <p:cNvSpPr/>
          <p:nvPr/>
        </p:nvSpPr>
        <p:spPr>
          <a:xfrm>
            <a:off x="515290" y="1123950"/>
            <a:ext cx="2321040" cy="577850"/>
          </a:xfrm>
          <a:prstGeom prst="roundRect">
            <a:avLst>
              <a:gd name="adj" fmla="val 8975"/>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517756" y="1167884"/>
            <a:ext cx="1383225" cy="184666"/>
          </a:xfrm>
          <a:prstGeom prst="rect">
            <a:avLst/>
          </a:prstGeom>
          <a:noFill/>
        </p:spPr>
        <p:txBody>
          <a:bodyPr wrap="none" rtlCol="0">
            <a:spAutoFit/>
          </a:bodyPr>
          <a:lstStyle/>
          <a:p>
            <a:r>
              <a:rPr kumimoji="1" lang="ja-JP" altLang="en-US" sz="600" dirty="0" smtClean="0">
                <a:latin typeface="ヒラギノ角ゴ Pro W3"/>
                <a:ea typeface="ヒラギノ角ゴ Pro W3"/>
                <a:cs typeface="ヒラギノ角ゴ Pro W3"/>
              </a:rPr>
              <a:t>新着メッセージが</a:t>
            </a:r>
            <a:r>
              <a:rPr kumimoji="1" lang="en-US" altLang="ja-JP" sz="600" dirty="0" smtClean="0">
                <a:latin typeface="ヒラギノ角ゴ Pro W3"/>
                <a:ea typeface="ヒラギノ角ゴ Pro W3"/>
                <a:cs typeface="ヒラギノ角ゴ Pro W3"/>
              </a:rPr>
              <a:t>5</a:t>
            </a:r>
            <a:r>
              <a:rPr kumimoji="1" lang="ja-JP" altLang="en-US" sz="600" dirty="0" smtClean="0">
                <a:latin typeface="ヒラギノ角ゴ Pro W3"/>
                <a:ea typeface="ヒラギノ角ゴ Pro W3"/>
                <a:cs typeface="ヒラギノ角ゴ Pro W3"/>
              </a:rPr>
              <a:t>件ありますよ</a:t>
            </a:r>
            <a:r>
              <a:rPr kumimoji="1" lang="en-US" altLang="ja-JP" sz="600" dirty="0" smtClean="0">
                <a:latin typeface="ヒラギノ角ゴ Pro W3"/>
                <a:ea typeface="ヒラギノ角ゴ Pro W3"/>
                <a:cs typeface="ヒラギノ角ゴ Pro W3"/>
              </a:rPr>
              <a:t>☆</a:t>
            </a:r>
            <a:endParaRPr kumimoji="1" lang="ja-JP" altLang="en-US" sz="600" dirty="0">
              <a:latin typeface="ヒラギノ角ゴ Pro W3"/>
              <a:ea typeface="ヒラギノ角ゴ Pro W3"/>
              <a:cs typeface="ヒラギノ角ゴ Pro W3"/>
            </a:endParaRPr>
          </a:p>
        </p:txBody>
      </p:sp>
      <p:sp>
        <p:nvSpPr>
          <p:cNvPr id="20" name="テキスト ボックス 19"/>
          <p:cNvSpPr txBox="1"/>
          <p:nvPr/>
        </p:nvSpPr>
        <p:spPr>
          <a:xfrm>
            <a:off x="517756" y="1320284"/>
            <a:ext cx="1174168" cy="184666"/>
          </a:xfrm>
          <a:prstGeom prst="rect">
            <a:avLst/>
          </a:prstGeom>
          <a:noFill/>
        </p:spPr>
        <p:txBody>
          <a:bodyPr wrap="none" rtlCol="0">
            <a:spAutoFit/>
          </a:bodyPr>
          <a:lstStyle/>
          <a:p>
            <a:r>
              <a:rPr lang="ja-JP" altLang="en-US" sz="600" dirty="0" smtClean="0">
                <a:latin typeface="ヒラギノ角ゴ Pro W3"/>
                <a:ea typeface="ヒラギノ角ゴ Pro W3"/>
                <a:cs typeface="ヒラギノ角ゴ Pro W3"/>
              </a:rPr>
              <a:t>フレンド申請もきてますよ！</a:t>
            </a:r>
            <a:endParaRPr kumimoji="1" lang="ja-JP" altLang="en-US" sz="600" dirty="0">
              <a:latin typeface="ヒラギノ角ゴ Pro W3"/>
              <a:ea typeface="ヒラギノ角ゴ Pro W3"/>
              <a:cs typeface="ヒラギノ角ゴ Pro W3"/>
            </a:endParaRPr>
          </a:p>
        </p:txBody>
      </p:sp>
      <p:sp>
        <p:nvSpPr>
          <p:cNvPr id="21" name="テキスト ボックス 20"/>
          <p:cNvSpPr txBox="1"/>
          <p:nvPr/>
        </p:nvSpPr>
        <p:spPr>
          <a:xfrm>
            <a:off x="517756" y="1463417"/>
            <a:ext cx="1031051" cy="184666"/>
          </a:xfrm>
          <a:prstGeom prst="rect">
            <a:avLst/>
          </a:prstGeom>
          <a:noFill/>
        </p:spPr>
        <p:txBody>
          <a:bodyPr wrap="none" rtlCol="0">
            <a:spAutoFit/>
          </a:bodyPr>
          <a:lstStyle/>
          <a:p>
            <a:r>
              <a:rPr kumimoji="1" lang="ja-JP" altLang="en-US" sz="600" dirty="0" smtClean="0">
                <a:latin typeface="ヒラギノ角ゴ Pro W3"/>
                <a:ea typeface="ヒラギノ角ゴ Pro W3"/>
                <a:cs typeface="ヒラギノ角ゴ Pro W3"/>
              </a:rPr>
              <a:t>レベルが上がりました。</a:t>
            </a:r>
            <a:endParaRPr kumimoji="1" lang="ja-JP" altLang="en-US" sz="600" dirty="0">
              <a:latin typeface="ヒラギノ角ゴ Pro W3"/>
              <a:ea typeface="ヒラギノ角ゴ Pro W3"/>
              <a:cs typeface="ヒラギノ角ゴ Pro W3"/>
            </a:endParaRPr>
          </a:p>
        </p:txBody>
      </p:sp>
      <p:sp>
        <p:nvSpPr>
          <p:cNvPr id="22" name="テキスト ボックス 21"/>
          <p:cNvSpPr txBox="1"/>
          <p:nvPr/>
        </p:nvSpPr>
        <p:spPr>
          <a:xfrm>
            <a:off x="2603379" y="1167884"/>
            <a:ext cx="223138" cy="169277"/>
          </a:xfrm>
          <a:prstGeom prst="rect">
            <a:avLst/>
          </a:prstGeom>
          <a:noFill/>
        </p:spPr>
        <p:txBody>
          <a:bodyPr wrap="none" rtlCol="0">
            <a:spAutoFit/>
          </a:bodyPr>
          <a:lstStyle/>
          <a:p>
            <a:r>
              <a:rPr kumimoji="1"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23" name="テキスト ボックス 22"/>
          <p:cNvSpPr txBox="1"/>
          <p:nvPr/>
        </p:nvSpPr>
        <p:spPr>
          <a:xfrm>
            <a:off x="2603379" y="1320284"/>
            <a:ext cx="223138" cy="169277"/>
          </a:xfrm>
          <a:prstGeom prst="rect">
            <a:avLst/>
          </a:prstGeom>
          <a:noFill/>
        </p:spPr>
        <p:txBody>
          <a:bodyPr wrap="none" rtlCol="0">
            <a:spAutoFit/>
          </a:bodyPr>
          <a:lstStyle/>
          <a:p>
            <a:r>
              <a:rPr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24" name="テキスト ボックス 23"/>
          <p:cNvSpPr txBox="1"/>
          <p:nvPr/>
        </p:nvSpPr>
        <p:spPr>
          <a:xfrm>
            <a:off x="2603379" y="1463417"/>
            <a:ext cx="223138" cy="169277"/>
          </a:xfrm>
          <a:prstGeom prst="rect">
            <a:avLst/>
          </a:prstGeom>
          <a:noFill/>
        </p:spPr>
        <p:txBody>
          <a:bodyPr wrap="none" rtlCol="0">
            <a:spAutoFit/>
          </a:bodyPr>
          <a:lstStyle/>
          <a:p>
            <a:r>
              <a:rPr kumimoji="1"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26" name="テキスト ボックス 25"/>
          <p:cNvSpPr txBox="1"/>
          <p:nvPr/>
        </p:nvSpPr>
        <p:spPr>
          <a:xfrm>
            <a:off x="413098" y="1822451"/>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新着うならら</a:t>
            </a:r>
            <a:endParaRPr kumimoji="1" lang="ja-JP" altLang="en-US" sz="800" dirty="0">
              <a:solidFill>
                <a:schemeClr val="bg1"/>
              </a:solidFill>
              <a:latin typeface="Helvetica Neue"/>
              <a:ea typeface="ヒラギノ角ゴ Pro W3"/>
              <a:cs typeface="Helvetica Neue"/>
            </a:endParaRPr>
          </a:p>
        </p:txBody>
      </p:sp>
      <p:grpSp>
        <p:nvGrpSpPr>
          <p:cNvPr id="32" name="図形グループ 31"/>
          <p:cNvGrpSpPr/>
          <p:nvPr/>
        </p:nvGrpSpPr>
        <p:grpSpPr>
          <a:xfrm>
            <a:off x="365479" y="2114034"/>
            <a:ext cx="2654765" cy="432316"/>
            <a:chOff x="920049" y="1936234"/>
            <a:chExt cx="2654765" cy="432316"/>
          </a:xfrm>
        </p:grpSpPr>
        <p:sp>
          <p:nvSpPr>
            <p:cNvPr id="27" name="正方形/長方形 26"/>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29" name="テキスト ボックス 28"/>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31" name="直線コネクタ 30"/>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 name="図形グループ 32"/>
          <p:cNvGrpSpPr/>
          <p:nvPr/>
        </p:nvGrpSpPr>
        <p:grpSpPr>
          <a:xfrm>
            <a:off x="365479" y="2615684"/>
            <a:ext cx="2654765" cy="432316"/>
            <a:chOff x="920049" y="1936234"/>
            <a:chExt cx="2654765" cy="432316"/>
          </a:xfrm>
        </p:grpSpPr>
        <p:sp>
          <p:nvSpPr>
            <p:cNvPr id="34" name="正方形/長方形 33"/>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36" name="テキスト ボックス 35"/>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37" name="直線コネクタ 36"/>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 name="図形グループ 37"/>
          <p:cNvGrpSpPr/>
          <p:nvPr/>
        </p:nvGrpSpPr>
        <p:grpSpPr>
          <a:xfrm>
            <a:off x="364891" y="3117850"/>
            <a:ext cx="2654765" cy="432316"/>
            <a:chOff x="920049" y="1936234"/>
            <a:chExt cx="2654765" cy="432316"/>
          </a:xfrm>
        </p:grpSpPr>
        <p:sp>
          <p:nvSpPr>
            <p:cNvPr id="39" name="正方形/長方形 38"/>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41" name="テキスト ボックス 40"/>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42" name="直線コネクタ 41"/>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43" name="図形グループ 42"/>
          <p:cNvGrpSpPr/>
          <p:nvPr/>
        </p:nvGrpSpPr>
        <p:grpSpPr>
          <a:xfrm>
            <a:off x="364891" y="3619500"/>
            <a:ext cx="2654765" cy="432316"/>
            <a:chOff x="920049" y="1936234"/>
            <a:chExt cx="2654765" cy="432316"/>
          </a:xfrm>
        </p:grpSpPr>
        <p:sp>
          <p:nvSpPr>
            <p:cNvPr id="44" name="正方形/長方形 43"/>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46" name="テキスト ボックス 45"/>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47" name="直線コネクタ 46"/>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sp>
        <p:nvSpPr>
          <p:cNvPr id="51" name="テキスト ボックス 50"/>
          <p:cNvSpPr txBox="1"/>
          <p:nvPr/>
        </p:nvSpPr>
        <p:spPr>
          <a:xfrm>
            <a:off x="2265356" y="4104165"/>
            <a:ext cx="621248"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もっとよむ</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52" name="テキスト ボックス 51"/>
          <p:cNvSpPr txBox="1"/>
          <p:nvPr/>
        </p:nvSpPr>
        <p:spPr>
          <a:xfrm>
            <a:off x="2697682" y="4103133"/>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65" name="正方形/長方形 64"/>
          <p:cNvSpPr/>
          <p:nvPr/>
        </p:nvSpPr>
        <p:spPr>
          <a:xfrm>
            <a:off x="363603" y="4320581"/>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6" name="テキスト ボックス 65"/>
          <p:cNvSpPr txBox="1"/>
          <p:nvPr/>
        </p:nvSpPr>
        <p:spPr>
          <a:xfrm>
            <a:off x="411222" y="4333281"/>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新着うならら</a:t>
            </a:r>
            <a:endParaRPr kumimoji="1" lang="ja-JP" altLang="en-US" sz="800" dirty="0">
              <a:solidFill>
                <a:schemeClr val="bg1"/>
              </a:solidFill>
              <a:latin typeface="Helvetica Neue"/>
              <a:ea typeface="ヒラギノ角ゴ Pro W3"/>
              <a:cs typeface="Helvetica Neue"/>
            </a:endParaRPr>
          </a:p>
        </p:txBody>
      </p:sp>
      <p:grpSp>
        <p:nvGrpSpPr>
          <p:cNvPr id="67" name="図形グループ 66"/>
          <p:cNvGrpSpPr/>
          <p:nvPr/>
        </p:nvGrpSpPr>
        <p:grpSpPr>
          <a:xfrm>
            <a:off x="363603" y="4624864"/>
            <a:ext cx="2654765" cy="432316"/>
            <a:chOff x="920049" y="1936234"/>
            <a:chExt cx="2654765" cy="432316"/>
          </a:xfrm>
        </p:grpSpPr>
        <p:sp>
          <p:nvSpPr>
            <p:cNvPr id="68" name="正方形/長方形 67"/>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9" name="テキスト ボックス 68"/>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70" name="テキスト ボックス 69"/>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71" name="直線コネクタ 70"/>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72" name="図形グループ 71"/>
          <p:cNvGrpSpPr/>
          <p:nvPr/>
        </p:nvGrpSpPr>
        <p:grpSpPr>
          <a:xfrm>
            <a:off x="363603" y="5126514"/>
            <a:ext cx="2654765" cy="432316"/>
            <a:chOff x="920049" y="1936234"/>
            <a:chExt cx="2654765" cy="432316"/>
          </a:xfrm>
        </p:grpSpPr>
        <p:sp>
          <p:nvSpPr>
            <p:cNvPr id="73" name="正方形/長方形 72"/>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4" name="テキスト ボックス 73"/>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75" name="テキスト ボックス 74"/>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76" name="直線コネクタ 75"/>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sp>
        <p:nvSpPr>
          <p:cNvPr id="77" name="テキスト ボックス 76"/>
          <p:cNvSpPr txBox="1"/>
          <p:nvPr/>
        </p:nvSpPr>
        <p:spPr>
          <a:xfrm>
            <a:off x="2248305" y="5590580"/>
            <a:ext cx="621248"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もっとよむ</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78" name="テキスト ボックス 77"/>
          <p:cNvSpPr txBox="1"/>
          <p:nvPr/>
        </p:nvSpPr>
        <p:spPr>
          <a:xfrm>
            <a:off x="2680631" y="5589548"/>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79" name="直線コネクタ 78"/>
          <p:cNvCxnSpPr/>
          <p:nvPr/>
        </p:nvCxnSpPr>
        <p:spPr>
          <a:xfrm>
            <a:off x="367355" y="5809576"/>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4" name="正方形/長方形 3"/>
          <p:cNvSpPr/>
          <p:nvPr/>
        </p:nvSpPr>
        <p:spPr>
          <a:xfrm>
            <a:off x="367355" y="685800"/>
            <a:ext cx="2652889" cy="5663259"/>
          </a:xfrm>
          <a:prstGeom prst="rect">
            <a:avLst/>
          </a:prstGeom>
          <a:no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0" name="テキスト ボックス 79"/>
          <p:cNvSpPr txBox="1"/>
          <p:nvPr/>
        </p:nvSpPr>
        <p:spPr>
          <a:xfrm>
            <a:off x="369953" y="5835313"/>
            <a:ext cx="2656641" cy="369332"/>
          </a:xfrm>
          <a:prstGeom prst="rect">
            <a:avLst/>
          </a:prstGeom>
          <a:noFill/>
        </p:spPr>
        <p:txBody>
          <a:bodyPr wrap="square" rtlCol="0">
            <a:spAutoFit/>
          </a:bodyPr>
          <a:lstStyle/>
          <a:p>
            <a:pPr algn="ctr"/>
            <a:r>
              <a:rPr kumimoji="1" lang="ja-JP" altLang="en-US" sz="600" dirty="0" smtClean="0">
                <a:latin typeface="ヒラギノ角ゴ Pro W3"/>
                <a:ea typeface="ヒラギノ角ゴ Pro W3"/>
                <a:cs typeface="ヒラギノ角ゴ Pro W3"/>
              </a:rPr>
              <a:t>利用規約　｜　個人情報の取り扱いについて　｜　</a:t>
            </a:r>
            <a:r>
              <a:rPr kumimoji="1" lang="en-US" altLang="ja-JP" sz="600" dirty="0" smtClean="0">
                <a:latin typeface="ヒラギノ角ゴ Pro W3"/>
                <a:ea typeface="ヒラギノ角ゴ Pro W3"/>
                <a:cs typeface="ヒラギノ角ゴ Pro W3"/>
              </a:rPr>
              <a:t>OpenPNE</a:t>
            </a:r>
            <a:r>
              <a:rPr kumimoji="1" lang="ja-JP" altLang="en-US" sz="600" dirty="0" smtClean="0">
                <a:latin typeface="ヒラギノ角ゴ Pro W3"/>
                <a:ea typeface="ヒラギノ角ゴ Pro W3"/>
                <a:cs typeface="ヒラギノ角ゴ Pro W3"/>
              </a:rPr>
              <a:t>について</a:t>
            </a:r>
            <a:endParaRPr kumimoji="1" lang="en-US" altLang="ja-JP" sz="600" dirty="0" smtClean="0">
              <a:latin typeface="ヒラギノ角ゴ Pro W3"/>
              <a:ea typeface="ヒラギノ角ゴ Pro W3"/>
              <a:cs typeface="ヒラギノ角ゴ Pro W3"/>
            </a:endParaRPr>
          </a:p>
          <a:p>
            <a:pPr algn="ctr"/>
            <a:endParaRPr kumimoji="1" lang="en-US" altLang="ja-JP" sz="600" dirty="0" smtClean="0">
              <a:latin typeface="ヒラギノ角ゴ Pro W3"/>
              <a:ea typeface="ヒラギノ角ゴ Pro W3"/>
              <a:cs typeface="ヒラギノ角ゴ Pro W3"/>
            </a:endParaRPr>
          </a:p>
          <a:p>
            <a:pPr algn="ctr"/>
            <a:r>
              <a:rPr lang="ja-JP" altLang="ja-JP" sz="600" dirty="0">
                <a:latin typeface="ヒラギノ角ゴ Pro W3"/>
                <a:ea typeface="ヒラギノ角ゴ Pro W3"/>
                <a:cs typeface="ヒラギノ角ゴ Pro W3"/>
              </a:rPr>
              <a:t>　</a:t>
            </a:r>
            <a:r>
              <a:rPr lang="ja-JP" altLang="en-US" sz="600" dirty="0" smtClean="0">
                <a:latin typeface="ヒラギノ角ゴ Pro W3"/>
                <a:ea typeface="ヒラギノ角ゴ Pro W3"/>
                <a:cs typeface="ヒラギノ角ゴ Pro W3"/>
              </a:rPr>
              <a:t>　的なもの</a:t>
            </a:r>
            <a:r>
              <a:rPr lang="en-US" altLang="ja-JP" sz="600" dirty="0">
                <a:latin typeface="ヒラギノ角ゴ Pro W3"/>
                <a:ea typeface="ヒラギノ角ゴ Pro W3"/>
                <a:cs typeface="ヒラギノ角ゴ Pro W3"/>
              </a:rPr>
              <a:t> </a:t>
            </a:r>
            <a:r>
              <a:rPr lang="en-US" altLang="ja-JP" sz="600" dirty="0" smtClean="0">
                <a:latin typeface="ヒラギノ角ゴ Pro W3"/>
                <a:ea typeface="ヒラギノ角ゴ Pro W3"/>
                <a:cs typeface="ヒラギノ角ゴ Pro W3"/>
              </a:rPr>
              <a:t>Inc.</a:t>
            </a:r>
            <a:endParaRPr kumimoji="1" lang="ja-JP" altLang="en-US" sz="600" dirty="0">
              <a:latin typeface="ヒラギノ角ゴ Pro W3"/>
              <a:ea typeface="ヒラギノ角ゴ Pro W3"/>
              <a:cs typeface="ヒラギノ角ゴ Pro W3"/>
            </a:endParaRPr>
          </a:p>
        </p:txBody>
      </p:sp>
      <p:sp>
        <p:nvSpPr>
          <p:cNvPr id="81" name="正方形/長方形 80"/>
          <p:cNvSpPr/>
          <p:nvPr/>
        </p:nvSpPr>
        <p:spPr>
          <a:xfrm>
            <a:off x="1358666" y="5990174"/>
            <a:ext cx="200965" cy="246221"/>
          </a:xfrm>
          <a:prstGeom prst="rect">
            <a:avLst/>
          </a:prstGeom>
        </p:spPr>
        <p:txBody>
          <a:bodyPr wrap="square">
            <a:spAutoFit/>
          </a:bodyPr>
          <a:lstStyle/>
          <a:p>
            <a:r>
              <a:rPr lang="en-US" altLang="ja-JP" sz="1000" dirty="0" smtClean="0">
                <a:latin typeface="ヒラギノ角ゴ Pro W3"/>
                <a:ea typeface="ヒラギノ角ゴ Pro W3"/>
                <a:cs typeface="ヒラギノ角ゴ Pro W3"/>
              </a:rPr>
              <a:t>©</a:t>
            </a:r>
            <a:endParaRPr lang="ja-JP" altLang="en-US" sz="1000" dirty="0"/>
          </a:p>
        </p:txBody>
      </p:sp>
      <p:sp>
        <p:nvSpPr>
          <p:cNvPr id="83" name="正方形/長方形 82"/>
          <p:cNvSpPr/>
          <p:nvPr/>
        </p:nvSpPr>
        <p:spPr>
          <a:xfrm>
            <a:off x="3256604" y="1809751"/>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4" name="テキスト ボックス 83"/>
          <p:cNvSpPr txBox="1"/>
          <p:nvPr/>
        </p:nvSpPr>
        <p:spPr>
          <a:xfrm>
            <a:off x="3304223" y="1822451"/>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新着うならら</a:t>
            </a:r>
            <a:endParaRPr kumimoji="1" lang="ja-JP" altLang="en-US" sz="800" dirty="0">
              <a:solidFill>
                <a:schemeClr val="bg1"/>
              </a:solidFill>
              <a:latin typeface="Helvetica Neue"/>
              <a:ea typeface="ヒラギノ角ゴ Pro W3"/>
              <a:cs typeface="Helvetica Neue"/>
            </a:endParaRPr>
          </a:p>
        </p:txBody>
      </p:sp>
      <p:grpSp>
        <p:nvGrpSpPr>
          <p:cNvPr id="94" name="図形グループ 93"/>
          <p:cNvGrpSpPr/>
          <p:nvPr/>
        </p:nvGrpSpPr>
        <p:grpSpPr>
          <a:xfrm>
            <a:off x="3256604" y="685096"/>
            <a:ext cx="2783300" cy="310444"/>
            <a:chOff x="1074325" y="660401"/>
            <a:chExt cx="2783300" cy="310444"/>
          </a:xfrm>
        </p:grpSpPr>
        <p:sp>
          <p:nvSpPr>
            <p:cNvPr id="85" name="正方形/長方形 84"/>
            <p:cNvSpPr/>
            <p:nvPr/>
          </p:nvSpPr>
          <p:spPr>
            <a:xfrm>
              <a:off x="1074325" y="660401"/>
              <a:ext cx="2652889" cy="3104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6" name="テキスト ボックス 85"/>
            <p:cNvSpPr txBox="1"/>
            <p:nvPr/>
          </p:nvSpPr>
          <p:spPr>
            <a:xfrm>
              <a:off x="1288226" y="715453"/>
              <a:ext cx="638999" cy="215444"/>
            </a:xfrm>
            <a:prstGeom prst="rect">
              <a:avLst/>
            </a:prstGeom>
            <a:noFill/>
          </p:spPr>
          <p:txBody>
            <a:bodyPr wrap="square" rtlCol="0">
              <a:spAutoFit/>
            </a:bodyPr>
            <a:lstStyle/>
            <a:p>
              <a:r>
                <a:rPr kumimoji="1" lang="en-US" altLang="ja-JP" sz="800" dirty="0" smtClean="0">
                  <a:solidFill>
                    <a:schemeClr val="bg1"/>
                  </a:solidFill>
                  <a:latin typeface="Helvetica Neue"/>
                  <a:ea typeface="ヒラギノ角ゴ Pro W3"/>
                  <a:cs typeface="Helvetica Neue"/>
                </a:rPr>
                <a:t>OpenPNE</a:t>
              </a:r>
              <a:endParaRPr kumimoji="1" lang="ja-JP" altLang="en-US" sz="800" dirty="0">
                <a:solidFill>
                  <a:schemeClr val="bg1"/>
                </a:solidFill>
                <a:latin typeface="Helvetica Neue"/>
                <a:ea typeface="ヒラギノ角ゴ Pro W3"/>
                <a:cs typeface="Helvetica Neue"/>
              </a:endParaRPr>
            </a:p>
          </p:txBody>
        </p:sp>
        <p:grpSp>
          <p:nvGrpSpPr>
            <p:cNvPr id="87" name="図形グループ 86"/>
            <p:cNvGrpSpPr/>
            <p:nvPr/>
          </p:nvGrpSpPr>
          <p:grpSpPr>
            <a:xfrm>
              <a:off x="1120068" y="760247"/>
              <a:ext cx="228366" cy="129809"/>
              <a:chOff x="2551443" y="531304"/>
              <a:chExt cx="442331" cy="251432"/>
            </a:xfrm>
          </p:grpSpPr>
          <p:sp>
            <p:nvSpPr>
              <p:cNvPr id="88" name="ドーナツ 87"/>
              <p:cNvSpPr/>
              <p:nvPr/>
            </p:nvSpPr>
            <p:spPr>
              <a:xfrm>
                <a:off x="2551443" y="531304"/>
                <a:ext cx="244391" cy="244391"/>
              </a:xfrm>
              <a:prstGeom prst="donut">
                <a:avLst>
                  <a:gd name="adj" fmla="val 1967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89" name="図形グループ 88"/>
              <p:cNvGrpSpPr/>
              <p:nvPr/>
            </p:nvGrpSpPr>
            <p:grpSpPr>
              <a:xfrm>
                <a:off x="2746658" y="531304"/>
                <a:ext cx="247116" cy="251432"/>
                <a:chOff x="2746658" y="531304"/>
                <a:chExt cx="247116" cy="251432"/>
              </a:xfrm>
            </p:grpSpPr>
            <p:sp>
              <p:nvSpPr>
                <p:cNvPr id="90" name="ドーナツ 89"/>
                <p:cNvSpPr/>
                <p:nvPr/>
              </p:nvSpPr>
              <p:spPr>
                <a:xfrm>
                  <a:off x="2749383" y="531304"/>
                  <a:ext cx="244391" cy="244391"/>
                </a:xfrm>
                <a:prstGeom prst="donut">
                  <a:avLst>
                    <a:gd name="adj" fmla="val 1967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91" name="正方形/長方形 90"/>
                <p:cNvSpPr/>
                <p:nvPr/>
              </p:nvSpPr>
              <p:spPr>
                <a:xfrm>
                  <a:off x="2746658" y="661113"/>
                  <a:ext cx="50585" cy="1216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sp>
          <p:nvSpPr>
            <p:cNvPr id="92" name="角丸四角形 91"/>
            <p:cNvSpPr/>
            <p:nvPr/>
          </p:nvSpPr>
          <p:spPr>
            <a:xfrm>
              <a:off x="3155950" y="782106"/>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3" name="テキスト ボックス 92"/>
            <p:cNvSpPr txBox="1"/>
            <p:nvPr/>
          </p:nvSpPr>
          <p:spPr>
            <a:xfrm>
              <a:off x="3218626" y="741197"/>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メニュー</a:t>
              </a:r>
              <a:endParaRPr kumimoji="1" lang="ja-JP" altLang="en-US" sz="600" dirty="0">
                <a:solidFill>
                  <a:schemeClr val="bg1"/>
                </a:solidFill>
                <a:latin typeface="Helvetica Neue"/>
                <a:ea typeface="ヒラギノ角ゴ Pro W3"/>
                <a:cs typeface="Helvetica Neue"/>
              </a:endParaRPr>
            </a:p>
          </p:txBody>
        </p:sp>
      </p:grpSp>
      <p:sp>
        <p:nvSpPr>
          <p:cNvPr id="82" name="正方形/長方形 81"/>
          <p:cNvSpPr/>
          <p:nvPr/>
        </p:nvSpPr>
        <p:spPr>
          <a:xfrm>
            <a:off x="3256604" y="685801"/>
            <a:ext cx="2652889" cy="1428233"/>
          </a:xfrm>
          <a:prstGeom prst="rect">
            <a:avLst/>
          </a:prstGeom>
          <a:no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6" name="テキスト ボックス 95"/>
          <p:cNvSpPr txBox="1"/>
          <p:nvPr/>
        </p:nvSpPr>
        <p:spPr>
          <a:xfrm>
            <a:off x="3342087" y="1364734"/>
            <a:ext cx="1383225" cy="184666"/>
          </a:xfrm>
          <a:prstGeom prst="rect">
            <a:avLst/>
          </a:prstGeom>
          <a:noFill/>
        </p:spPr>
        <p:txBody>
          <a:bodyPr wrap="none" rtlCol="0">
            <a:spAutoFit/>
          </a:bodyPr>
          <a:lstStyle/>
          <a:p>
            <a:r>
              <a:rPr kumimoji="1" lang="ja-JP" altLang="en-US" sz="600" dirty="0" smtClean="0">
                <a:latin typeface="ヒラギノ角ゴ Pro W3"/>
                <a:ea typeface="ヒラギノ角ゴ Pro W3"/>
                <a:cs typeface="ヒラギノ角ゴ Pro W3"/>
              </a:rPr>
              <a:t>新着メッセージが</a:t>
            </a:r>
            <a:r>
              <a:rPr kumimoji="1" lang="en-US" altLang="ja-JP" sz="600" dirty="0" smtClean="0">
                <a:latin typeface="ヒラギノ角ゴ Pro W3"/>
                <a:ea typeface="ヒラギノ角ゴ Pro W3"/>
                <a:cs typeface="ヒラギノ角ゴ Pro W3"/>
              </a:rPr>
              <a:t>5</a:t>
            </a:r>
            <a:r>
              <a:rPr kumimoji="1" lang="ja-JP" altLang="en-US" sz="600" dirty="0" smtClean="0">
                <a:latin typeface="ヒラギノ角ゴ Pro W3"/>
                <a:ea typeface="ヒラギノ角ゴ Pro W3"/>
                <a:cs typeface="ヒラギノ角ゴ Pro W3"/>
              </a:rPr>
              <a:t>件ありますよ</a:t>
            </a:r>
            <a:r>
              <a:rPr kumimoji="1" lang="en-US" altLang="ja-JP" sz="600" dirty="0" smtClean="0">
                <a:latin typeface="ヒラギノ角ゴ Pro W3"/>
                <a:ea typeface="ヒラギノ角ゴ Pro W3"/>
                <a:cs typeface="ヒラギノ角ゴ Pro W3"/>
              </a:rPr>
              <a:t>☆</a:t>
            </a:r>
            <a:endParaRPr kumimoji="1" lang="ja-JP" altLang="en-US" sz="600" dirty="0">
              <a:latin typeface="ヒラギノ角ゴ Pro W3"/>
              <a:ea typeface="ヒラギノ角ゴ Pro W3"/>
              <a:cs typeface="ヒラギノ角ゴ Pro W3"/>
            </a:endParaRPr>
          </a:p>
        </p:txBody>
      </p:sp>
      <p:sp>
        <p:nvSpPr>
          <p:cNvPr id="97" name="テキスト ボックス 96"/>
          <p:cNvSpPr txBox="1"/>
          <p:nvPr/>
        </p:nvSpPr>
        <p:spPr>
          <a:xfrm>
            <a:off x="3342087" y="1606034"/>
            <a:ext cx="1174168" cy="184666"/>
          </a:xfrm>
          <a:prstGeom prst="rect">
            <a:avLst/>
          </a:prstGeom>
          <a:noFill/>
        </p:spPr>
        <p:txBody>
          <a:bodyPr wrap="none" rtlCol="0">
            <a:spAutoFit/>
          </a:bodyPr>
          <a:lstStyle/>
          <a:p>
            <a:r>
              <a:rPr lang="ja-JP" altLang="en-US" sz="600" dirty="0" smtClean="0">
                <a:latin typeface="ヒラギノ角ゴ Pro W3"/>
                <a:ea typeface="ヒラギノ角ゴ Pro W3"/>
                <a:cs typeface="ヒラギノ角ゴ Pro W3"/>
              </a:rPr>
              <a:t>フレンド申請もきてますよ！</a:t>
            </a:r>
            <a:endParaRPr kumimoji="1" lang="ja-JP" altLang="en-US" sz="600" dirty="0">
              <a:latin typeface="ヒラギノ角ゴ Pro W3"/>
              <a:ea typeface="ヒラギノ角ゴ Pro W3"/>
              <a:cs typeface="ヒラギノ角ゴ Pro W3"/>
            </a:endParaRPr>
          </a:p>
        </p:txBody>
      </p:sp>
      <p:sp>
        <p:nvSpPr>
          <p:cNvPr id="98" name="テキスト ボックス 97"/>
          <p:cNvSpPr txBox="1"/>
          <p:nvPr/>
        </p:nvSpPr>
        <p:spPr>
          <a:xfrm>
            <a:off x="5624560" y="1364734"/>
            <a:ext cx="223138" cy="169277"/>
          </a:xfrm>
          <a:prstGeom prst="rect">
            <a:avLst/>
          </a:prstGeom>
          <a:noFill/>
        </p:spPr>
        <p:txBody>
          <a:bodyPr wrap="none" rtlCol="0">
            <a:spAutoFit/>
          </a:bodyPr>
          <a:lstStyle/>
          <a:p>
            <a:r>
              <a:rPr kumimoji="1"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99" name="テキスト ボックス 98"/>
          <p:cNvSpPr txBox="1"/>
          <p:nvPr/>
        </p:nvSpPr>
        <p:spPr>
          <a:xfrm>
            <a:off x="5624560" y="1606034"/>
            <a:ext cx="223138" cy="169277"/>
          </a:xfrm>
          <a:prstGeom prst="rect">
            <a:avLst/>
          </a:prstGeom>
          <a:noFill/>
        </p:spPr>
        <p:txBody>
          <a:bodyPr wrap="none" rtlCol="0">
            <a:spAutoFit/>
          </a:bodyPr>
          <a:lstStyle/>
          <a:p>
            <a:r>
              <a:rPr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100" name="正方形/長方形 99"/>
          <p:cNvSpPr/>
          <p:nvPr/>
        </p:nvSpPr>
        <p:spPr>
          <a:xfrm>
            <a:off x="3426055" y="1123435"/>
            <a:ext cx="159574" cy="154523"/>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1" name="正方形/長方形 100"/>
          <p:cNvSpPr/>
          <p:nvPr/>
        </p:nvSpPr>
        <p:spPr>
          <a:xfrm>
            <a:off x="3579279" y="1098490"/>
            <a:ext cx="731790" cy="215444"/>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うなお</a:t>
            </a:r>
            <a:r>
              <a:rPr lang="en-US" altLang="ja-JP" sz="800" dirty="0" smtClean="0">
                <a:latin typeface="ヒラギノ角ゴ Pro W3"/>
                <a:ea typeface="ヒラギノ角ゴ Pro W3"/>
                <a:cs typeface="ヒラギノ角ゴ Pro W3"/>
              </a:rPr>
              <a:t> </a:t>
            </a:r>
            <a:r>
              <a:rPr lang="ja-JP" altLang="en-US" sz="800" dirty="0" smtClean="0">
                <a:latin typeface="ヒラギノ角ゴ Pro W3"/>
                <a:ea typeface="ヒラギノ角ゴ Pro W3"/>
                <a:cs typeface="ヒラギノ角ゴ Pro W3"/>
              </a:rPr>
              <a:t>さん</a:t>
            </a:r>
            <a:endParaRPr lang="ja-JP" altLang="en-US" dirty="0"/>
          </a:p>
        </p:txBody>
      </p:sp>
      <p:cxnSp>
        <p:nvCxnSpPr>
          <p:cNvPr id="102" name="直線コネクタ 101"/>
          <p:cNvCxnSpPr/>
          <p:nvPr/>
        </p:nvCxnSpPr>
        <p:spPr>
          <a:xfrm>
            <a:off x="3256604" y="1352034"/>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03" name="直線コネクタ 102"/>
          <p:cNvCxnSpPr/>
          <p:nvPr/>
        </p:nvCxnSpPr>
        <p:spPr>
          <a:xfrm>
            <a:off x="3256604" y="1580634"/>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nvGrpSpPr>
          <p:cNvPr id="105" name="図形グループ 104"/>
          <p:cNvGrpSpPr/>
          <p:nvPr/>
        </p:nvGrpSpPr>
        <p:grpSpPr>
          <a:xfrm>
            <a:off x="6126804" y="679289"/>
            <a:ext cx="2783300" cy="310444"/>
            <a:chOff x="1074325" y="660401"/>
            <a:chExt cx="2783300" cy="310444"/>
          </a:xfrm>
        </p:grpSpPr>
        <p:sp>
          <p:nvSpPr>
            <p:cNvPr id="106" name="正方形/長方形 105"/>
            <p:cNvSpPr/>
            <p:nvPr/>
          </p:nvSpPr>
          <p:spPr>
            <a:xfrm>
              <a:off x="1074325" y="660401"/>
              <a:ext cx="2652889" cy="3104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7" name="テキスト ボックス 106"/>
            <p:cNvSpPr txBox="1"/>
            <p:nvPr/>
          </p:nvSpPr>
          <p:spPr>
            <a:xfrm>
              <a:off x="1288226" y="715453"/>
              <a:ext cx="638999" cy="215444"/>
            </a:xfrm>
            <a:prstGeom prst="rect">
              <a:avLst/>
            </a:prstGeom>
            <a:noFill/>
          </p:spPr>
          <p:txBody>
            <a:bodyPr wrap="square" rtlCol="0">
              <a:spAutoFit/>
            </a:bodyPr>
            <a:lstStyle/>
            <a:p>
              <a:r>
                <a:rPr kumimoji="1" lang="en-US" altLang="ja-JP" sz="800" dirty="0" smtClean="0">
                  <a:solidFill>
                    <a:schemeClr val="bg1"/>
                  </a:solidFill>
                  <a:latin typeface="Helvetica Neue"/>
                  <a:ea typeface="ヒラギノ角ゴ Pro W3"/>
                  <a:cs typeface="Helvetica Neue"/>
                </a:rPr>
                <a:t>OpenPNE</a:t>
              </a:r>
              <a:endParaRPr kumimoji="1" lang="ja-JP" altLang="en-US" sz="800" dirty="0">
                <a:solidFill>
                  <a:schemeClr val="bg1"/>
                </a:solidFill>
                <a:latin typeface="Helvetica Neue"/>
                <a:ea typeface="ヒラギノ角ゴ Pro W3"/>
                <a:cs typeface="Helvetica Neue"/>
              </a:endParaRPr>
            </a:p>
          </p:txBody>
        </p:sp>
        <p:grpSp>
          <p:nvGrpSpPr>
            <p:cNvPr id="108" name="図形グループ 107"/>
            <p:cNvGrpSpPr/>
            <p:nvPr/>
          </p:nvGrpSpPr>
          <p:grpSpPr>
            <a:xfrm>
              <a:off x="1120068" y="760247"/>
              <a:ext cx="228366" cy="129809"/>
              <a:chOff x="2551443" y="531304"/>
              <a:chExt cx="442331" cy="251432"/>
            </a:xfrm>
          </p:grpSpPr>
          <p:sp>
            <p:nvSpPr>
              <p:cNvPr id="111" name="ドーナツ 110"/>
              <p:cNvSpPr/>
              <p:nvPr/>
            </p:nvSpPr>
            <p:spPr>
              <a:xfrm>
                <a:off x="2551443" y="531304"/>
                <a:ext cx="244391" cy="244391"/>
              </a:xfrm>
              <a:prstGeom prst="donut">
                <a:avLst>
                  <a:gd name="adj" fmla="val 1967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112" name="図形グループ 111"/>
              <p:cNvGrpSpPr/>
              <p:nvPr/>
            </p:nvGrpSpPr>
            <p:grpSpPr>
              <a:xfrm>
                <a:off x="2746658" y="531304"/>
                <a:ext cx="247116" cy="251432"/>
                <a:chOff x="2746658" y="531304"/>
                <a:chExt cx="247116" cy="251432"/>
              </a:xfrm>
            </p:grpSpPr>
            <p:sp>
              <p:nvSpPr>
                <p:cNvPr id="113" name="ドーナツ 112"/>
                <p:cNvSpPr/>
                <p:nvPr/>
              </p:nvSpPr>
              <p:spPr>
                <a:xfrm>
                  <a:off x="2749383" y="531304"/>
                  <a:ext cx="244391" cy="244391"/>
                </a:xfrm>
                <a:prstGeom prst="donut">
                  <a:avLst>
                    <a:gd name="adj" fmla="val 1967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14" name="正方形/長方形 113"/>
                <p:cNvSpPr/>
                <p:nvPr/>
              </p:nvSpPr>
              <p:spPr>
                <a:xfrm>
                  <a:off x="2746658" y="661113"/>
                  <a:ext cx="50585" cy="1216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sp>
          <p:nvSpPr>
            <p:cNvPr id="109" name="角丸四角形 108"/>
            <p:cNvSpPr/>
            <p:nvPr/>
          </p:nvSpPr>
          <p:spPr>
            <a:xfrm>
              <a:off x="3155950" y="782106"/>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0" name="テキスト ボックス 109"/>
            <p:cNvSpPr txBox="1"/>
            <p:nvPr/>
          </p:nvSpPr>
          <p:spPr>
            <a:xfrm>
              <a:off x="3218626" y="741197"/>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メニュー</a:t>
              </a:r>
              <a:endParaRPr kumimoji="1" lang="ja-JP" altLang="en-US" sz="600" dirty="0">
                <a:solidFill>
                  <a:schemeClr val="bg1"/>
                </a:solidFill>
                <a:latin typeface="Helvetica Neue"/>
                <a:ea typeface="ヒラギノ角ゴ Pro W3"/>
                <a:cs typeface="Helvetica Neue"/>
              </a:endParaRPr>
            </a:p>
          </p:txBody>
        </p:sp>
      </p:grpSp>
      <p:sp>
        <p:nvSpPr>
          <p:cNvPr id="115" name="正方形/長方形 114"/>
          <p:cNvSpPr/>
          <p:nvPr/>
        </p:nvSpPr>
        <p:spPr>
          <a:xfrm>
            <a:off x="6126804" y="679993"/>
            <a:ext cx="2652889" cy="5669065"/>
          </a:xfrm>
          <a:prstGeom prst="rect">
            <a:avLst/>
          </a:prstGeom>
          <a:no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7" name="正方形/長方形 116"/>
          <p:cNvSpPr/>
          <p:nvPr/>
        </p:nvSpPr>
        <p:spPr>
          <a:xfrm>
            <a:off x="6169255" y="1090456"/>
            <a:ext cx="1018227" cy="3293210"/>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マイフレンド</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あしあと</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アルバム</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お気に入り</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プロフィール編集</a:t>
            </a:r>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マイホーム</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コミュニティ検索</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日記</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アルバム</a:t>
            </a:r>
            <a:endParaRPr lang="ja-JP" altLang="en-US" sz="800" dirty="0">
              <a:latin typeface="ヒラギノ角ゴ Pro W3"/>
              <a:ea typeface="ヒラギノ角ゴ Pro W3"/>
              <a:cs typeface="ヒラギノ角ゴ Pro W3"/>
            </a:endParaRPr>
          </a:p>
        </p:txBody>
      </p:sp>
      <p:cxnSp>
        <p:nvCxnSpPr>
          <p:cNvPr id="118" name="直線コネクタ 117"/>
          <p:cNvCxnSpPr/>
          <p:nvPr/>
        </p:nvCxnSpPr>
        <p:spPr>
          <a:xfrm>
            <a:off x="6124928" y="1374262"/>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19" name="直線コネクタ 118"/>
          <p:cNvCxnSpPr/>
          <p:nvPr/>
        </p:nvCxnSpPr>
        <p:spPr>
          <a:xfrm>
            <a:off x="6124928" y="1730894"/>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0" name="直線コネクタ 119"/>
          <p:cNvCxnSpPr/>
          <p:nvPr/>
        </p:nvCxnSpPr>
        <p:spPr>
          <a:xfrm>
            <a:off x="6124928" y="2099194"/>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1" name="直線コネクタ 120"/>
          <p:cNvCxnSpPr/>
          <p:nvPr/>
        </p:nvCxnSpPr>
        <p:spPr>
          <a:xfrm>
            <a:off x="6126804" y="2461144"/>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2" name="直線コネクタ 121"/>
          <p:cNvCxnSpPr/>
          <p:nvPr/>
        </p:nvCxnSpPr>
        <p:spPr>
          <a:xfrm flipH="1">
            <a:off x="7454432" y="989733"/>
            <a:ext cx="3996" cy="331549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125" name="正方形/長方形 124"/>
          <p:cNvSpPr/>
          <p:nvPr/>
        </p:nvSpPr>
        <p:spPr>
          <a:xfrm>
            <a:off x="7509171" y="1094573"/>
            <a:ext cx="1018227" cy="3293210"/>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メッセージ</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日記</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アプリ</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プロフィール確認</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メンバー検索</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ランキング</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en-US" altLang="ja-JP" sz="800" dirty="0" smtClean="0">
                <a:latin typeface="ヒラギノ角ゴ Pro W3"/>
                <a:ea typeface="ヒラギノ角ゴ Pro W3"/>
                <a:cs typeface="ヒラギノ角ゴ Pro W3"/>
              </a:rPr>
              <a:t>Blog</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設定変更</a:t>
            </a:r>
            <a:endParaRPr lang="en-US" altLang="ja-JP" sz="800" dirty="0" smtClean="0">
              <a:latin typeface="ヒラギノ角ゴ Pro W3"/>
              <a:ea typeface="ヒラギノ角ゴ Pro W3"/>
              <a:cs typeface="ヒラギノ角ゴ Pro W3"/>
            </a:endParaRPr>
          </a:p>
        </p:txBody>
      </p:sp>
      <p:cxnSp>
        <p:nvCxnSpPr>
          <p:cNvPr id="126" name="直線コネクタ 125"/>
          <p:cNvCxnSpPr/>
          <p:nvPr/>
        </p:nvCxnSpPr>
        <p:spPr>
          <a:xfrm>
            <a:off x="6131045" y="2843691"/>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7" name="直線コネクタ 126"/>
          <p:cNvCxnSpPr/>
          <p:nvPr/>
        </p:nvCxnSpPr>
        <p:spPr>
          <a:xfrm>
            <a:off x="6131045" y="3200323"/>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8" name="直線コネクタ 127"/>
          <p:cNvCxnSpPr/>
          <p:nvPr/>
        </p:nvCxnSpPr>
        <p:spPr>
          <a:xfrm>
            <a:off x="6131045" y="3568623"/>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9" name="直線コネクタ 128"/>
          <p:cNvCxnSpPr/>
          <p:nvPr/>
        </p:nvCxnSpPr>
        <p:spPr>
          <a:xfrm>
            <a:off x="6132921" y="3930573"/>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30" name="直線コネクタ 129"/>
          <p:cNvCxnSpPr/>
          <p:nvPr/>
        </p:nvCxnSpPr>
        <p:spPr>
          <a:xfrm>
            <a:off x="6132921" y="4305223"/>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133" name="テキスト ボックス 132"/>
          <p:cNvSpPr txBox="1"/>
          <p:nvPr/>
        </p:nvSpPr>
        <p:spPr>
          <a:xfrm>
            <a:off x="7181269" y="1103672"/>
            <a:ext cx="184974" cy="3139320"/>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en-US" altLang="ja-JP" sz="600" dirty="0" smtClean="0">
              <a:latin typeface="ヒラギノ角ゴ Pro W3"/>
              <a:ea typeface="ヒラギノ角ゴ Pro W3"/>
              <a:cs typeface="ヒラギノ角ゴ Pro W3"/>
            </a:endParaRPr>
          </a:p>
          <a:p>
            <a:endParaRPr lang="en-US" altLang="ja-JP" sz="600" dirty="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p:txBody>
      </p:sp>
      <p:sp>
        <p:nvSpPr>
          <p:cNvPr id="134" name="テキスト ボックス 133"/>
          <p:cNvSpPr txBox="1"/>
          <p:nvPr/>
        </p:nvSpPr>
        <p:spPr>
          <a:xfrm>
            <a:off x="8527398" y="1109506"/>
            <a:ext cx="184974" cy="3139320"/>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en-US" altLang="ja-JP" sz="600" dirty="0" smtClean="0">
              <a:latin typeface="ヒラギノ角ゴ Pro W3"/>
              <a:ea typeface="ヒラギノ角ゴ Pro W3"/>
              <a:cs typeface="ヒラギノ角ゴ Pro W3"/>
            </a:endParaRPr>
          </a:p>
          <a:p>
            <a:endParaRPr lang="en-US" altLang="ja-JP" sz="600" dirty="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p:txBody>
      </p:sp>
      <p:sp>
        <p:nvSpPr>
          <p:cNvPr id="135" name="正方形/長方形 134"/>
          <p:cNvSpPr/>
          <p:nvPr/>
        </p:nvSpPr>
        <p:spPr>
          <a:xfrm rot="16200000">
            <a:off x="7807491" y="4344748"/>
            <a:ext cx="261610" cy="184666"/>
          </a:xfrm>
          <a:prstGeom prst="rect">
            <a:avLst/>
          </a:prstGeom>
        </p:spPr>
        <p:txBody>
          <a:bodyPr wrap="none">
            <a:spAutoFit/>
          </a:bodyPr>
          <a:lstStyle/>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p:txBody>
      </p:sp>
      <p:sp>
        <p:nvSpPr>
          <p:cNvPr id="136" name="テキスト ボックス 135"/>
          <p:cNvSpPr txBox="1"/>
          <p:nvPr/>
        </p:nvSpPr>
        <p:spPr>
          <a:xfrm>
            <a:off x="7935379" y="4350189"/>
            <a:ext cx="852307"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メニューを閉じる</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137" name="角丸四角形 136"/>
          <p:cNvSpPr/>
          <p:nvPr/>
        </p:nvSpPr>
        <p:spPr>
          <a:xfrm>
            <a:off x="4872186" y="806801"/>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8" name="テキスト ボックス 137"/>
          <p:cNvSpPr txBox="1"/>
          <p:nvPr/>
        </p:nvSpPr>
        <p:spPr>
          <a:xfrm>
            <a:off x="4934862" y="765892"/>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戻る</a:t>
            </a:r>
            <a:endParaRPr kumimoji="1" lang="ja-JP" altLang="en-US" sz="600" dirty="0">
              <a:solidFill>
                <a:schemeClr val="bg1"/>
              </a:solidFill>
              <a:latin typeface="Helvetica Neue"/>
              <a:ea typeface="ヒラギノ角ゴ Pro W3"/>
              <a:cs typeface="Helvetica Neue"/>
            </a:endParaRPr>
          </a:p>
        </p:txBody>
      </p:sp>
      <p:sp>
        <p:nvSpPr>
          <p:cNvPr id="57" name="テキスト ボックス 56"/>
          <p:cNvSpPr txBox="1"/>
          <p:nvPr/>
        </p:nvSpPr>
        <p:spPr>
          <a:xfrm>
            <a:off x="319153" y="446197"/>
            <a:ext cx="1018227" cy="246221"/>
          </a:xfrm>
          <a:prstGeom prst="rect">
            <a:avLst/>
          </a:prstGeom>
          <a:noFill/>
        </p:spPr>
        <p:txBody>
          <a:bodyPr wrap="none" rtlCol="0">
            <a:spAutoFit/>
          </a:bodyPr>
          <a:lstStyle/>
          <a:p>
            <a:r>
              <a:rPr lang="en-US" altLang="ja-JP" sz="1000" dirty="0" smtClean="0">
                <a:latin typeface="A-OTF 新ゴ Pro R"/>
                <a:ea typeface="A-OTF 新ゴ Pro R"/>
                <a:cs typeface="A-OTF 新ゴ Pro R"/>
              </a:rPr>
              <a:t>1. </a:t>
            </a:r>
            <a:r>
              <a:rPr kumimoji="1" lang="ja-JP" altLang="en-US" sz="1000" dirty="0" smtClean="0">
                <a:latin typeface="A-OTF 新ゴ Pro R"/>
                <a:ea typeface="A-OTF 新ゴ Pro R"/>
                <a:cs typeface="A-OTF 新ゴ Pro R"/>
              </a:rPr>
              <a:t>マイホーム</a:t>
            </a:r>
            <a:endParaRPr kumimoji="1" lang="ja-JP" altLang="en-US" sz="1000" dirty="0">
              <a:latin typeface="A-OTF 新ゴ Pro R"/>
              <a:ea typeface="A-OTF 新ゴ Pro R"/>
              <a:cs typeface="A-OTF 新ゴ Pro R"/>
            </a:endParaRPr>
          </a:p>
        </p:txBody>
      </p:sp>
      <p:sp>
        <p:nvSpPr>
          <p:cNvPr id="131" name="テキスト ボックス 130"/>
          <p:cNvSpPr txBox="1"/>
          <p:nvPr/>
        </p:nvSpPr>
        <p:spPr>
          <a:xfrm>
            <a:off x="3238867" y="438875"/>
            <a:ext cx="1813573" cy="246221"/>
          </a:xfrm>
          <a:prstGeom prst="rect">
            <a:avLst/>
          </a:prstGeom>
          <a:noFill/>
        </p:spPr>
        <p:txBody>
          <a:bodyPr wrap="none" rtlCol="0">
            <a:spAutoFit/>
          </a:bodyPr>
          <a:lstStyle/>
          <a:p>
            <a:r>
              <a:rPr lang="en-US" altLang="ja-JP" sz="1000" dirty="0" smtClean="0">
                <a:latin typeface="A-OTF 新ゴ Pro R"/>
                <a:ea typeface="A-OTF 新ゴ Pro R"/>
                <a:cs typeface="A-OTF 新ゴ Pro R"/>
              </a:rPr>
              <a:t>1b. </a:t>
            </a:r>
            <a:r>
              <a:rPr kumimoji="1" lang="ja-JP" altLang="en-US" sz="1000" dirty="0" smtClean="0">
                <a:latin typeface="A-OTF 新ゴ Pro R"/>
                <a:ea typeface="A-OTF 新ゴ Pro R"/>
                <a:cs typeface="A-OTF 新ゴ Pro R"/>
              </a:rPr>
              <a:t>マイホーム</a:t>
            </a:r>
            <a:r>
              <a:rPr kumimoji="1" lang="en-US" altLang="ja-JP" sz="1000" dirty="0" smtClean="0">
                <a:latin typeface="A-OTF 新ゴ Pro R"/>
                <a:ea typeface="A-OTF 新ゴ Pro R"/>
                <a:cs typeface="A-OTF 新ゴ Pro R"/>
              </a:rPr>
              <a:t>(</a:t>
            </a:r>
            <a:r>
              <a:rPr kumimoji="1" lang="ja-JP" altLang="en-US" sz="1000" dirty="0" smtClean="0">
                <a:latin typeface="A-OTF 新ゴ Pro R"/>
                <a:ea typeface="A-OTF 新ゴ Pro R"/>
                <a:cs typeface="A-OTF 新ゴ Pro R"/>
              </a:rPr>
              <a:t>上部</a:t>
            </a:r>
            <a:r>
              <a:rPr kumimoji="1" lang="en-US" altLang="ja-JP" sz="1000" dirty="0" smtClean="0">
                <a:latin typeface="A-OTF 新ゴ Pro R"/>
                <a:ea typeface="A-OTF 新ゴ Pro R"/>
                <a:cs typeface="A-OTF 新ゴ Pro R"/>
              </a:rPr>
              <a:t> - </a:t>
            </a:r>
            <a:r>
              <a:rPr kumimoji="1" lang="ja-JP" altLang="en-US" sz="1000" dirty="0" smtClean="0">
                <a:latin typeface="A-OTF 新ゴ Pro R"/>
                <a:ea typeface="A-OTF 新ゴ Pro R"/>
                <a:cs typeface="A-OTF 新ゴ Pro R"/>
              </a:rPr>
              <a:t>別案</a:t>
            </a:r>
            <a:r>
              <a:rPr kumimoji="1" lang="en-US" altLang="ja-JP" sz="1000" dirty="0" smtClean="0">
                <a:latin typeface="A-OTF 新ゴ Pro R"/>
                <a:ea typeface="A-OTF 新ゴ Pro R"/>
                <a:cs typeface="A-OTF 新ゴ Pro R"/>
              </a:rPr>
              <a:t>)</a:t>
            </a:r>
            <a:endParaRPr kumimoji="1" lang="ja-JP" altLang="en-US" sz="1000" dirty="0">
              <a:latin typeface="A-OTF 新ゴ Pro R"/>
              <a:ea typeface="A-OTF 新ゴ Pro R"/>
              <a:cs typeface="A-OTF 新ゴ Pro R"/>
            </a:endParaRPr>
          </a:p>
        </p:txBody>
      </p:sp>
      <p:sp>
        <p:nvSpPr>
          <p:cNvPr id="132" name="テキスト ボックス 131"/>
          <p:cNvSpPr txBox="1"/>
          <p:nvPr/>
        </p:nvSpPr>
        <p:spPr>
          <a:xfrm>
            <a:off x="6121767" y="433068"/>
            <a:ext cx="1659429" cy="246221"/>
          </a:xfrm>
          <a:prstGeom prst="rect">
            <a:avLst/>
          </a:prstGeom>
          <a:noFill/>
        </p:spPr>
        <p:txBody>
          <a:bodyPr wrap="none" rtlCol="0">
            <a:spAutoFit/>
          </a:bodyPr>
          <a:lstStyle/>
          <a:p>
            <a:r>
              <a:rPr lang="en-US" altLang="ja-JP" sz="1000" dirty="0">
                <a:latin typeface="A-OTF 新ゴ Pro R"/>
                <a:ea typeface="A-OTF 新ゴ Pro R"/>
                <a:cs typeface="A-OTF 新ゴ Pro R"/>
              </a:rPr>
              <a:t>2</a:t>
            </a:r>
            <a:r>
              <a:rPr lang="en-US" altLang="ja-JP" sz="1000" dirty="0" smtClean="0">
                <a:latin typeface="A-OTF 新ゴ Pro R"/>
                <a:ea typeface="A-OTF 新ゴ Pro R"/>
                <a:cs typeface="A-OTF 新ゴ Pro R"/>
              </a:rPr>
              <a:t>. </a:t>
            </a:r>
            <a:r>
              <a:rPr lang="ja-JP" altLang="en-US" sz="1000" dirty="0" smtClean="0">
                <a:latin typeface="A-OTF 新ゴ Pro R"/>
                <a:ea typeface="A-OTF 新ゴ Pro R"/>
                <a:cs typeface="A-OTF 新ゴ Pro R"/>
              </a:rPr>
              <a:t>ナビゲーション</a:t>
            </a:r>
            <a:r>
              <a:rPr lang="ja-JP" altLang="en-US" sz="1000" dirty="0" smtClean="0">
                <a:latin typeface="A-OTF 新ゴ Pro R"/>
                <a:ea typeface="A-OTF 新ゴ Pro R"/>
                <a:cs typeface="A-OTF 新ゴ Pro R"/>
              </a:rPr>
              <a:t>展開時</a:t>
            </a:r>
            <a:endParaRPr kumimoji="1" lang="ja-JP" altLang="en-US" sz="1000" dirty="0">
              <a:latin typeface="A-OTF 新ゴ Pro R"/>
              <a:ea typeface="A-OTF 新ゴ Pro R"/>
              <a:cs typeface="A-OTF 新ゴ Pro R"/>
            </a:endParaRPr>
          </a:p>
        </p:txBody>
      </p:sp>
      <p:cxnSp>
        <p:nvCxnSpPr>
          <p:cNvPr id="188" name="直線コネクタ 187"/>
          <p:cNvCxnSpPr/>
          <p:nvPr/>
        </p:nvCxnSpPr>
        <p:spPr>
          <a:xfrm>
            <a:off x="6121767" y="4569815"/>
            <a:ext cx="2654765" cy="0"/>
          </a:xfrm>
          <a:prstGeom prst="line">
            <a:avLst/>
          </a:prstGeom>
          <a:ln w="3175">
            <a:solidFill>
              <a:schemeClr val="tx1">
                <a:lumMod val="85000"/>
                <a:lumOff val="15000"/>
              </a:schemeClr>
            </a:solidFill>
          </a:ln>
          <a:effectLst>
            <a:outerShdw blurRad="50800" dist="12700" dir="2700000" algn="tl" rotWithShape="0">
              <a:srgbClr val="000000">
                <a:alpha val="43000"/>
              </a:srgbClr>
            </a:outerShdw>
          </a:effectLst>
        </p:spPr>
        <p:style>
          <a:lnRef idx="2">
            <a:schemeClr val="accent1"/>
          </a:lnRef>
          <a:fillRef idx="0">
            <a:schemeClr val="accent1"/>
          </a:fillRef>
          <a:effectRef idx="1">
            <a:schemeClr val="accent1"/>
          </a:effectRef>
          <a:fontRef idx="minor">
            <a:schemeClr val="tx1"/>
          </a:fontRef>
        </p:style>
      </p:cxnSp>
      <p:grpSp>
        <p:nvGrpSpPr>
          <p:cNvPr id="2" name="図形グループ 1"/>
          <p:cNvGrpSpPr/>
          <p:nvPr/>
        </p:nvGrpSpPr>
        <p:grpSpPr>
          <a:xfrm>
            <a:off x="6122008" y="4576178"/>
            <a:ext cx="2662991" cy="1611531"/>
            <a:chOff x="3518302" y="4751865"/>
            <a:chExt cx="2662991" cy="1611531"/>
          </a:xfrm>
        </p:grpSpPr>
        <p:grpSp>
          <p:nvGrpSpPr>
            <p:cNvPr id="189" name="図形グループ 188"/>
            <p:cNvGrpSpPr/>
            <p:nvPr/>
          </p:nvGrpSpPr>
          <p:grpSpPr>
            <a:xfrm>
              <a:off x="3518302" y="4751865"/>
              <a:ext cx="2654765" cy="432316"/>
              <a:chOff x="920049" y="1936234"/>
              <a:chExt cx="2654765" cy="432316"/>
            </a:xfrm>
          </p:grpSpPr>
          <p:sp>
            <p:nvSpPr>
              <p:cNvPr id="190" name="正方形/長方形 189"/>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1" name="テキスト ボックス 190"/>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192" name="テキスト ボックス 191"/>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193" name="直線コネクタ 192"/>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94" name="図形グループ 193"/>
            <p:cNvGrpSpPr/>
            <p:nvPr/>
          </p:nvGrpSpPr>
          <p:grpSpPr>
            <a:xfrm>
              <a:off x="3518302" y="5253515"/>
              <a:ext cx="2654765" cy="432316"/>
              <a:chOff x="920049" y="1936234"/>
              <a:chExt cx="2654765" cy="432316"/>
            </a:xfrm>
          </p:grpSpPr>
          <p:sp>
            <p:nvSpPr>
              <p:cNvPr id="195" name="正方形/長方形 194"/>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6" name="テキスト ボックス 195"/>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197" name="テキスト ボックス 196"/>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198" name="直線コネクタ 197"/>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sp>
          <p:nvSpPr>
            <p:cNvPr id="199" name="テキスト ボックス 198"/>
            <p:cNvSpPr txBox="1"/>
            <p:nvPr/>
          </p:nvSpPr>
          <p:spPr>
            <a:xfrm>
              <a:off x="5403004" y="5717581"/>
              <a:ext cx="621248"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もっとよむ</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200" name="テキスト ボックス 199"/>
            <p:cNvSpPr txBox="1"/>
            <p:nvPr/>
          </p:nvSpPr>
          <p:spPr>
            <a:xfrm>
              <a:off x="5835330" y="5716549"/>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201" name="直線コネクタ 200"/>
            <p:cNvCxnSpPr/>
            <p:nvPr/>
          </p:nvCxnSpPr>
          <p:spPr>
            <a:xfrm>
              <a:off x="3522054" y="5936577"/>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202" name="テキスト ボックス 201"/>
            <p:cNvSpPr txBox="1"/>
            <p:nvPr/>
          </p:nvSpPr>
          <p:spPr>
            <a:xfrm>
              <a:off x="3524652" y="5962314"/>
              <a:ext cx="2656641" cy="369332"/>
            </a:xfrm>
            <a:prstGeom prst="rect">
              <a:avLst/>
            </a:prstGeom>
            <a:noFill/>
          </p:spPr>
          <p:txBody>
            <a:bodyPr wrap="square" rtlCol="0">
              <a:spAutoFit/>
            </a:bodyPr>
            <a:lstStyle/>
            <a:p>
              <a:pPr algn="ctr"/>
              <a:r>
                <a:rPr kumimoji="1" lang="ja-JP" altLang="en-US" sz="600" dirty="0" smtClean="0">
                  <a:latin typeface="ヒラギノ角ゴ Pro W3"/>
                  <a:ea typeface="ヒラギノ角ゴ Pro W3"/>
                  <a:cs typeface="ヒラギノ角ゴ Pro W3"/>
                </a:rPr>
                <a:t>利用規約　｜　個人情報の取り扱いについて　｜　</a:t>
              </a:r>
              <a:r>
                <a:rPr kumimoji="1" lang="en-US" altLang="ja-JP" sz="600" dirty="0" smtClean="0">
                  <a:latin typeface="ヒラギノ角ゴ Pro W3"/>
                  <a:ea typeface="ヒラギノ角ゴ Pro W3"/>
                  <a:cs typeface="ヒラギノ角ゴ Pro W3"/>
                </a:rPr>
                <a:t>OpenPNE</a:t>
              </a:r>
              <a:r>
                <a:rPr kumimoji="1" lang="ja-JP" altLang="en-US" sz="600" dirty="0" smtClean="0">
                  <a:latin typeface="ヒラギノ角ゴ Pro W3"/>
                  <a:ea typeface="ヒラギノ角ゴ Pro W3"/>
                  <a:cs typeface="ヒラギノ角ゴ Pro W3"/>
                </a:rPr>
                <a:t>について</a:t>
              </a:r>
              <a:endParaRPr kumimoji="1" lang="en-US" altLang="ja-JP" sz="600" dirty="0" smtClean="0">
                <a:latin typeface="ヒラギノ角ゴ Pro W3"/>
                <a:ea typeface="ヒラギノ角ゴ Pro W3"/>
                <a:cs typeface="ヒラギノ角ゴ Pro W3"/>
              </a:endParaRPr>
            </a:p>
            <a:p>
              <a:pPr algn="ctr"/>
              <a:endParaRPr kumimoji="1" lang="en-US" altLang="ja-JP" sz="600" dirty="0" smtClean="0">
                <a:latin typeface="ヒラギノ角ゴ Pro W3"/>
                <a:ea typeface="ヒラギノ角ゴ Pro W3"/>
                <a:cs typeface="ヒラギノ角ゴ Pro W3"/>
              </a:endParaRPr>
            </a:p>
            <a:p>
              <a:pPr algn="ctr"/>
              <a:r>
                <a:rPr lang="ja-JP" altLang="ja-JP" sz="600" dirty="0">
                  <a:latin typeface="ヒラギノ角ゴ Pro W3"/>
                  <a:ea typeface="ヒラギノ角ゴ Pro W3"/>
                  <a:cs typeface="ヒラギノ角ゴ Pro W3"/>
                </a:rPr>
                <a:t>　</a:t>
              </a:r>
              <a:r>
                <a:rPr lang="ja-JP" altLang="en-US" sz="600" dirty="0" smtClean="0">
                  <a:latin typeface="ヒラギノ角ゴ Pro W3"/>
                  <a:ea typeface="ヒラギノ角ゴ Pro W3"/>
                  <a:cs typeface="ヒラギノ角ゴ Pro W3"/>
                </a:rPr>
                <a:t>　的なもの</a:t>
              </a:r>
              <a:r>
                <a:rPr lang="en-US" altLang="ja-JP" sz="600" dirty="0">
                  <a:latin typeface="ヒラギノ角ゴ Pro W3"/>
                  <a:ea typeface="ヒラギノ角ゴ Pro W3"/>
                  <a:cs typeface="ヒラギノ角ゴ Pro W3"/>
                </a:rPr>
                <a:t> </a:t>
              </a:r>
              <a:r>
                <a:rPr lang="en-US" altLang="ja-JP" sz="600" dirty="0" smtClean="0">
                  <a:latin typeface="ヒラギノ角ゴ Pro W3"/>
                  <a:ea typeface="ヒラギノ角ゴ Pro W3"/>
                  <a:cs typeface="ヒラギノ角ゴ Pro W3"/>
                </a:rPr>
                <a:t>Inc.</a:t>
              </a:r>
              <a:endParaRPr kumimoji="1" lang="ja-JP" altLang="en-US" sz="600" dirty="0">
                <a:latin typeface="ヒラギノ角ゴ Pro W3"/>
                <a:ea typeface="ヒラギノ角ゴ Pro W3"/>
                <a:cs typeface="ヒラギノ角ゴ Pro W3"/>
              </a:endParaRPr>
            </a:p>
          </p:txBody>
        </p:sp>
        <p:sp>
          <p:nvSpPr>
            <p:cNvPr id="203" name="正方形/長方形 202"/>
            <p:cNvSpPr/>
            <p:nvPr/>
          </p:nvSpPr>
          <p:spPr>
            <a:xfrm>
              <a:off x="4513365" y="6117175"/>
              <a:ext cx="200965" cy="246221"/>
            </a:xfrm>
            <a:prstGeom prst="rect">
              <a:avLst/>
            </a:prstGeom>
          </p:spPr>
          <p:txBody>
            <a:bodyPr wrap="square">
              <a:spAutoFit/>
            </a:bodyPr>
            <a:lstStyle/>
            <a:p>
              <a:r>
                <a:rPr lang="en-US" altLang="ja-JP" sz="1000" dirty="0" smtClean="0">
                  <a:latin typeface="ヒラギノ角ゴ Pro W3"/>
                  <a:ea typeface="ヒラギノ角ゴ Pro W3"/>
                  <a:cs typeface="ヒラギノ角ゴ Pro W3"/>
                </a:rPr>
                <a:t>©</a:t>
              </a:r>
              <a:endParaRPr lang="ja-JP" altLang="en-US" sz="1000" dirty="0"/>
            </a:p>
          </p:txBody>
        </p:sp>
      </p:grpSp>
    </p:spTree>
    <p:extLst>
      <p:ext uri="{BB962C8B-B14F-4D97-AF65-F5344CB8AC3E}">
        <p14:creationId xmlns:p14="http://schemas.microsoft.com/office/powerpoint/2010/main" val="41679590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367355" y="685801"/>
            <a:ext cx="2652889" cy="3104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581256" y="740853"/>
            <a:ext cx="638999" cy="215444"/>
          </a:xfrm>
          <a:prstGeom prst="rect">
            <a:avLst/>
          </a:prstGeom>
          <a:noFill/>
        </p:spPr>
        <p:txBody>
          <a:bodyPr wrap="square" rtlCol="0">
            <a:spAutoFit/>
          </a:bodyPr>
          <a:lstStyle/>
          <a:p>
            <a:r>
              <a:rPr kumimoji="1" lang="en-US" altLang="ja-JP" sz="800" dirty="0" smtClean="0">
                <a:solidFill>
                  <a:schemeClr val="bg1"/>
                </a:solidFill>
                <a:latin typeface="Helvetica Neue"/>
                <a:ea typeface="ヒラギノ角ゴ Pro W3"/>
                <a:cs typeface="Helvetica Neue"/>
              </a:rPr>
              <a:t>OpenPNE</a:t>
            </a:r>
            <a:endParaRPr kumimoji="1" lang="ja-JP" altLang="en-US" sz="800" dirty="0">
              <a:solidFill>
                <a:schemeClr val="bg1"/>
              </a:solidFill>
              <a:latin typeface="Helvetica Neue"/>
              <a:ea typeface="ヒラギノ角ゴ Pro W3"/>
              <a:cs typeface="Helvetica Neue"/>
            </a:endParaRPr>
          </a:p>
        </p:txBody>
      </p:sp>
      <p:grpSp>
        <p:nvGrpSpPr>
          <p:cNvPr id="5" name="図形グループ 4"/>
          <p:cNvGrpSpPr/>
          <p:nvPr/>
        </p:nvGrpSpPr>
        <p:grpSpPr>
          <a:xfrm>
            <a:off x="413098" y="785647"/>
            <a:ext cx="228366" cy="129809"/>
            <a:chOff x="2551443" y="531304"/>
            <a:chExt cx="442331" cy="251432"/>
          </a:xfrm>
        </p:grpSpPr>
        <p:sp>
          <p:nvSpPr>
            <p:cNvPr id="6" name="ドーナツ 5"/>
            <p:cNvSpPr/>
            <p:nvPr/>
          </p:nvSpPr>
          <p:spPr>
            <a:xfrm>
              <a:off x="2551443" y="531304"/>
              <a:ext cx="244391" cy="244391"/>
            </a:xfrm>
            <a:prstGeom prst="donut">
              <a:avLst>
                <a:gd name="adj" fmla="val 1967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7" name="図形グループ 6"/>
            <p:cNvGrpSpPr/>
            <p:nvPr/>
          </p:nvGrpSpPr>
          <p:grpSpPr>
            <a:xfrm>
              <a:off x="2746658" y="531304"/>
              <a:ext cx="247116" cy="251432"/>
              <a:chOff x="2746658" y="531304"/>
              <a:chExt cx="247116" cy="251432"/>
            </a:xfrm>
          </p:grpSpPr>
          <p:sp>
            <p:nvSpPr>
              <p:cNvPr id="8" name="ドーナツ 7"/>
              <p:cNvSpPr/>
              <p:nvPr/>
            </p:nvSpPr>
            <p:spPr>
              <a:xfrm>
                <a:off x="2749383" y="531304"/>
                <a:ext cx="244391" cy="244391"/>
              </a:xfrm>
              <a:prstGeom prst="donut">
                <a:avLst>
                  <a:gd name="adj" fmla="val 1967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正方形/長方形 8"/>
              <p:cNvSpPr/>
              <p:nvPr/>
            </p:nvSpPr>
            <p:spPr>
              <a:xfrm>
                <a:off x="2746658" y="661113"/>
                <a:ext cx="50585" cy="1216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sp>
        <p:nvSpPr>
          <p:cNvPr id="10" name="角丸四角形 9"/>
          <p:cNvSpPr/>
          <p:nvPr/>
        </p:nvSpPr>
        <p:spPr>
          <a:xfrm>
            <a:off x="2448980" y="807506"/>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2511656" y="766597"/>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メニュー</a:t>
            </a:r>
            <a:endParaRPr kumimoji="1" lang="ja-JP" altLang="en-US" sz="600" dirty="0">
              <a:solidFill>
                <a:schemeClr val="bg1"/>
              </a:solidFill>
              <a:latin typeface="Helvetica Neue"/>
              <a:ea typeface="ヒラギノ角ゴ Pro W3"/>
              <a:cs typeface="Helvetica Neue"/>
            </a:endParaRPr>
          </a:p>
        </p:txBody>
      </p:sp>
      <p:sp>
        <p:nvSpPr>
          <p:cNvPr id="19" name="テキスト ボックス 18"/>
          <p:cNvSpPr txBox="1"/>
          <p:nvPr/>
        </p:nvSpPr>
        <p:spPr>
          <a:xfrm>
            <a:off x="413098" y="1822451"/>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新着うならら</a:t>
            </a:r>
            <a:endParaRPr kumimoji="1" lang="ja-JP" altLang="en-US" sz="800" dirty="0">
              <a:solidFill>
                <a:schemeClr val="bg1"/>
              </a:solidFill>
              <a:latin typeface="Helvetica Neue"/>
              <a:ea typeface="ヒラギノ角ゴ Pro W3"/>
              <a:cs typeface="Helvetica Neue"/>
            </a:endParaRPr>
          </a:p>
        </p:txBody>
      </p:sp>
      <p:sp>
        <p:nvSpPr>
          <p:cNvPr id="60" name="テキスト ボックス 59"/>
          <p:cNvSpPr txBox="1"/>
          <p:nvPr/>
        </p:nvSpPr>
        <p:spPr>
          <a:xfrm>
            <a:off x="319153" y="446197"/>
            <a:ext cx="1274708" cy="246221"/>
          </a:xfrm>
          <a:prstGeom prst="rect">
            <a:avLst/>
          </a:prstGeom>
          <a:noFill/>
        </p:spPr>
        <p:txBody>
          <a:bodyPr wrap="none" rtlCol="0">
            <a:spAutoFit/>
          </a:bodyPr>
          <a:lstStyle/>
          <a:p>
            <a:r>
              <a:rPr lang="en-US" altLang="ja-JP" sz="1000" dirty="0">
                <a:latin typeface="A-OTF 新ゴ Pro R"/>
                <a:ea typeface="A-OTF 新ゴ Pro R"/>
                <a:cs typeface="A-OTF 新ゴ Pro R"/>
              </a:rPr>
              <a:t>3</a:t>
            </a:r>
            <a:r>
              <a:rPr lang="en-US" altLang="ja-JP" sz="1000" dirty="0" smtClean="0">
                <a:latin typeface="A-OTF 新ゴ Pro R"/>
                <a:ea typeface="A-OTF 新ゴ Pro R"/>
                <a:cs typeface="A-OTF 新ゴ Pro R"/>
              </a:rPr>
              <a:t>. </a:t>
            </a:r>
            <a:r>
              <a:rPr lang="ja-JP" altLang="en-US" sz="1000" dirty="0" smtClean="0">
                <a:latin typeface="A-OTF 新ゴ Pro R"/>
                <a:ea typeface="A-OTF 新ゴ Pro R"/>
                <a:cs typeface="A-OTF 新ゴ Pro R"/>
              </a:rPr>
              <a:t>フレンド</a:t>
            </a:r>
            <a:r>
              <a:rPr kumimoji="1" lang="ja-JP" altLang="en-US" sz="1000" dirty="0" smtClean="0">
                <a:latin typeface="A-OTF 新ゴ Pro R"/>
                <a:ea typeface="A-OTF 新ゴ Pro R"/>
                <a:cs typeface="A-OTF 新ゴ Pro R"/>
              </a:rPr>
              <a:t>ホーム</a:t>
            </a:r>
            <a:endParaRPr kumimoji="1" lang="ja-JP" altLang="en-US" sz="1000" dirty="0">
              <a:latin typeface="A-OTF 新ゴ Pro R"/>
              <a:ea typeface="A-OTF 新ゴ Pro R"/>
              <a:cs typeface="A-OTF 新ゴ Pro R"/>
            </a:endParaRPr>
          </a:p>
        </p:txBody>
      </p:sp>
      <p:sp>
        <p:nvSpPr>
          <p:cNvPr id="61" name="正方形/長方形 60"/>
          <p:cNvSpPr/>
          <p:nvPr/>
        </p:nvSpPr>
        <p:spPr>
          <a:xfrm>
            <a:off x="513883" y="1250434"/>
            <a:ext cx="951212" cy="921103"/>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622567" y="2283822"/>
            <a:ext cx="736099" cy="215444"/>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うな</a:t>
            </a:r>
            <a:r>
              <a:rPr lang="ja-JP" altLang="en-US" sz="800" dirty="0" smtClean="0">
                <a:latin typeface="ヒラギノ角ゴ Pro W3"/>
                <a:ea typeface="ヒラギノ角ゴ Pro W3"/>
                <a:cs typeface="ヒラギノ角ゴ Pro W3"/>
              </a:rPr>
              <a:t>こ</a:t>
            </a:r>
            <a:r>
              <a:rPr lang="en-US" altLang="ja-JP" sz="800" dirty="0" smtClean="0">
                <a:latin typeface="ヒラギノ角ゴ Pro W3"/>
                <a:ea typeface="ヒラギノ角ゴ Pro W3"/>
                <a:cs typeface="ヒラギノ角ゴ Pro W3"/>
              </a:rPr>
              <a:t> </a:t>
            </a:r>
            <a:r>
              <a:rPr lang="ja-JP" altLang="en-US" sz="800" dirty="0" smtClean="0">
                <a:latin typeface="ヒラギノ角ゴ Pro W3"/>
                <a:ea typeface="ヒラギノ角ゴ Pro W3"/>
                <a:cs typeface="ヒラギノ角ゴ Pro W3"/>
              </a:rPr>
              <a:t>さん</a:t>
            </a:r>
            <a:endParaRPr lang="ja-JP" altLang="en-US" dirty="0"/>
          </a:p>
        </p:txBody>
      </p:sp>
      <p:cxnSp>
        <p:nvCxnSpPr>
          <p:cNvPr id="71" name="直線コネクタ 70"/>
          <p:cNvCxnSpPr/>
          <p:nvPr/>
        </p:nvCxnSpPr>
        <p:spPr>
          <a:xfrm>
            <a:off x="365479" y="3109302"/>
            <a:ext cx="26573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85" name="直線コネクタ 84"/>
          <p:cNvCxnSpPr/>
          <p:nvPr/>
        </p:nvCxnSpPr>
        <p:spPr>
          <a:xfrm>
            <a:off x="1732779" y="1347635"/>
            <a:ext cx="1270522"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86" name="直線コネクタ 85"/>
          <p:cNvCxnSpPr/>
          <p:nvPr/>
        </p:nvCxnSpPr>
        <p:spPr>
          <a:xfrm>
            <a:off x="1732779" y="1585729"/>
            <a:ext cx="1270522"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87" name="直線コネクタ 86"/>
          <p:cNvCxnSpPr>
            <a:stCxn id="89" idx="1"/>
          </p:cNvCxnSpPr>
          <p:nvPr/>
        </p:nvCxnSpPr>
        <p:spPr>
          <a:xfrm>
            <a:off x="1732779" y="1833556"/>
            <a:ext cx="1270522" cy="1935"/>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88" name="直線コネクタ 87"/>
          <p:cNvCxnSpPr/>
          <p:nvPr/>
        </p:nvCxnSpPr>
        <p:spPr>
          <a:xfrm>
            <a:off x="1732779" y="2061969"/>
            <a:ext cx="1272398"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89" name="正方形/長方形 88"/>
          <p:cNvSpPr/>
          <p:nvPr/>
        </p:nvSpPr>
        <p:spPr>
          <a:xfrm>
            <a:off x="1732779" y="1110281"/>
            <a:ext cx="1031051" cy="1446550"/>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日記</a:t>
            </a:r>
            <a:r>
              <a:rPr lang="en-US" altLang="ja-JP" sz="800" dirty="0" smtClean="0">
                <a:latin typeface="ヒラギノ角ゴ Pro W3"/>
                <a:ea typeface="ヒラギノ角ゴ Pro W3"/>
                <a:cs typeface="ヒラギノ角ゴ Pro W3"/>
              </a:rPr>
              <a:t>	</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en-US" altLang="en-US" sz="800" dirty="0" smtClean="0">
                <a:latin typeface="ヒラギノ角ゴ Pro W3"/>
                <a:ea typeface="ヒラギノ角ゴ Pro W3"/>
                <a:cs typeface="ヒラギノ角ゴ Pro W3"/>
              </a:rPr>
              <a:t>アルバム</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en-US" altLang="en-US" sz="800" dirty="0" smtClean="0">
                <a:latin typeface="ヒラギノ角ゴ Pro W3"/>
                <a:ea typeface="ヒラギノ角ゴ Pro W3"/>
                <a:cs typeface="ヒラギノ角ゴ Pro W3"/>
              </a:rPr>
              <a:t>フレンドリスト</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お気にいりに追加</a:t>
            </a:r>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紹介文を書く</a:t>
            </a:r>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メッセージを送る</a:t>
            </a:r>
            <a:endParaRPr lang="en-US" altLang="ja-JP" sz="800" dirty="0">
              <a:latin typeface="ヒラギノ角ゴ Pro W3"/>
              <a:ea typeface="ヒラギノ角ゴ Pro W3"/>
              <a:cs typeface="ヒラギノ角ゴ Pro W3"/>
            </a:endParaRPr>
          </a:p>
        </p:txBody>
      </p:sp>
      <p:cxnSp>
        <p:nvCxnSpPr>
          <p:cNvPr id="90" name="直線コネクタ 89"/>
          <p:cNvCxnSpPr/>
          <p:nvPr/>
        </p:nvCxnSpPr>
        <p:spPr>
          <a:xfrm>
            <a:off x="1732779" y="2317511"/>
            <a:ext cx="1276639"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91" name="直線コネクタ 90"/>
          <p:cNvCxnSpPr/>
          <p:nvPr/>
        </p:nvCxnSpPr>
        <p:spPr>
          <a:xfrm>
            <a:off x="1732779" y="2564072"/>
            <a:ext cx="1276639"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92" name="直線コネクタ 91"/>
          <p:cNvCxnSpPr/>
          <p:nvPr/>
        </p:nvCxnSpPr>
        <p:spPr>
          <a:xfrm flipV="1">
            <a:off x="1732779" y="1110281"/>
            <a:ext cx="0" cy="1461483"/>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93" name="テキスト ボックス 92"/>
          <p:cNvSpPr txBox="1"/>
          <p:nvPr/>
        </p:nvSpPr>
        <p:spPr>
          <a:xfrm>
            <a:off x="2751006" y="1125214"/>
            <a:ext cx="345670" cy="1446550"/>
          </a:xfrm>
          <a:prstGeom prst="rect">
            <a:avLst/>
          </a:prstGeom>
          <a:noFill/>
        </p:spPr>
        <p:txBody>
          <a:bodyPr wrap="square" rtlCol="0">
            <a:spAutoFit/>
          </a:bodyPr>
          <a:lstStyle/>
          <a:p>
            <a:r>
              <a:rPr lang="ja-JP" altLang="en-US" sz="800" dirty="0" smtClean="0">
                <a:latin typeface="ヒラギノ角ゴ Pro W3"/>
                <a:ea typeface="ヒラギノ角ゴ Pro W3"/>
                <a:cs typeface="ヒラギノ角ゴ Pro W3"/>
              </a:rPr>
              <a:t>＞</a:t>
            </a:r>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a:t>
            </a:r>
            <a:endParaRPr lang="en-US" altLang="ja-JP" sz="800" dirty="0" smtClean="0">
              <a:solidFill>
                <a:schemeClr val="bg1">
                  <a:lumMod val="65000"/>
                </a:schemeClr>
              </a:solidFill>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a:t>
            </a:r>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a:t>
            </a:r>
            <a:endParaRPr lang="ja-JP" altLang="en-US" sz="800" dirty="0">
              <a:solidFill>
                <a:schemeClr val="bg1">
                  <a:lumMod val="65000"/>
                </a:schemeClr>
              </a:solidFill>
              <a:latin typeface="ヒラギノ角ゴ Pro W3"/>
              <a:ea typeface="ヒラギノ角ゴ Pro W3"/>
              <a:cs typeface="ヒラギノ角ゴ Pro W3"/>
            </a:endParaRPr>
          </a:p>
          <a:p>
            <a:endParaRPr lang="en-US" altLang="ja-JP" sz="800" dirty="0" smtClean="0">
              <a:solidFill>
                <a:schemeClr val="bg1">
                  <a:lumMod val="65000"/>
                </a:schemeClr>
              </a:solidFill>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a:t>
            </a:r>
            <a:endParaRPr lang="ja-JP" altLang="en-US" sz="800" dirty="0" smtClean="0">
              <a:solidFill>
                <a:schemeClr val="bg1">
                  <a:lumMod val="65000"/>
                </a:schemeClr>
              </a:solidFill>
              <a:latin typeface="ヒラギノ角ゴ Pro W3"/>
              <a:ea typeface="ヒラギノ角ゴ Pro W3"/>
              <a:cs typeface="ヒラギノ角ゴ Pro W3"/>
            </a:endParaRPr>
          </a:p>
        </p:txBody>
      </p:sp>
      <p:cxnSp>
        <p:nvCxnSpPr>
          <p:cNvPr id="94" name="直線コネクタ 93"/>
          <p:cNvCxnSpPr/>
          <p:nvPr/>
        </p:nvCxnSpPr>
        <p:spPr>
          <a:xfrm>
            <a:off x="1732779" y="1111381"/>
            <a:ext cx="1270522" cy="14756"/>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101" name="正方形/長方形 100"/>
          <p:cNvSpPr/>
          <p:nvPr/>
        </p:nvSpPr>
        <p:spPr>
          <a:xfrm>
            <a:off x="369955" y="2661114"/>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2" name="テキスト ボックス 101"/>
          <p:cNvSpPr txBox="1"/>
          <p:nvPr/>
        </p:nvSpPr>
        <p:spPr>
          <a:xfrm>
            <a:off x="417574" y="2673814"/>
            <a:ext cx="1135709" cy="215444"/>
          </a:xfrm>
          <a:prstGeom prst="rect">
            <a:avLst/>
          </a:prstGeom>
          <a:noFill/>
        </p:spPr>
        <p:txBody>
          <a:bodyPr wrap="square" rtlCol="0">
            <a:spAutoFit/>
          </a:bodyPr>
          <a:lstStyle/>
          <a:p>
            <a:r>
              <a:rPr lang="ja-JP" altLang="en-US" sz="800" dirty="0" smtClean="0">
                <a:solidFill>
                  <a:schemeClr val="bg1"/>
                </a:solidFill>
                <a:latin typeface="Helvetica Neue"/>
                <a:ea typeface="ヒラギノ角ゴ Pro W3"/>
                <a:cs typeface="Helvetica Neue"/>
              </a:rPr>
              <a:t>プロフィール</a:t>
            </a:r>
            <a:endParaRPr kumimoji="1" lang="ja-JP" altLang="en-US" sz="800" dirty="0">
              <a:solidFill>
                <a:schemeClr val="bg1"/>
              </a:solidFill>
              <a:latin typeface="Helvetica Neue"/>
              <a:ea typeface="ヒラギノ角ゴ Pro W3"/>
              <a:cs typeface="Helvetica Neue"/>
            </a:endParaRPr>
          </a:p>
        </p:txBody>
      </p:sp>
      <p:sp>
        <p:nvSpPr>
          <p:cNvPr id="103" name="正方形/長方形 102"/>
          <p:cNvSpPr/>
          <p:nvPr/>
        </p:nvSpPr>
        <p:spPr>
          <a:xfrm>
            <a:off x="513883" y="2923341"/>
            <a:ext cx="492443" cy="738664"/>
          </a:xfrm>
          <a:prstGeom prst="rect">
            <a:avLst/>
          </a:prstGeom>
        </p:spPr>
        <p:txBody>
          <a:bodyPr wrap="none">
            <a:spAutoFit/>
          </a:bodyPr>
          <a:lstStyle/>
          <a:p>
            <a:r>
              <a:rPr lang="ja-JP" altLang="en-US" sz="600" dirty="0" smtClean="0"/>
              <a:t>年齢</a:t>
            </a:r>
            <a:endParaRPr lang="en-US" altLang="ja-JP" sz="600" dirty="0" smtClean="0"/>
          </a:p>
          <a:p>
            <a:endParaRPr lang="en-US" altLang="ja-JP" sz="600" dirty="0" smtClean="0"/>
          </a:p>
          <a:p>
            <a:r>
              <a:rPr lang="ja-JP" altLang="en-US" sz="600" dirty="0" smtClean="0"/>
              <a:t>誕生日</a:t>
            </a:r>
            <a:endParaRPr lang="en-US" altLang="ja-JP" sz="600" dirty="0" smtClean="0"/>
          </a:p>
          <a:p>
            <a:endParaRPr lang="en-US" altLang="ja-JP" sz="600" dirty="0"/>
          </a:p>
          <a:p>
            <a:r>
              <a:rPr lang="ja-JP" altLang="en-US" sz="600" dirty="0" smtClean="0"/>
              <a:t>血液型</a:t>
            </a:r>
            <a:endParaRPr lang="en-US" altLang="ja-JP" sz="600" dirty="0" smtClean="0"/>
          </a:p>
          <a:p>
            <a:endParaRPr lang="en-US" altLang="ja-JP" sz="600" dirty="0"/>
          </a:p>
          <a:p>
            <a:r>
              <a:rPr lang="ja-JP" altLang="en-US" sz="600" dirty="0" smtClean="0"/>
              <a:t>自己紹介</a:t>
            </a:r>
            <a:endParaRPr lang="ja-JP" altLang="en-US" sz="600" dirty="0"/>
          </a:p>
        </p:txBody>
      </p:sp>
      <p:sp>
        <p:nvSpPr>
          <p:cNvPr id="104" name="正方形/長方形 103"/>
          <p:cNvSpPr/>
          <p:nvPr/>
        </p:nvSpPr>
        <p:spPr>
          <a:xfrm>
            <a:off x="1023260" y="2923341"/>
            <a:ext cx="1618652" cy="923330"/>
          </a:xfrm>
          <a:prstGeom prst="rect">
            <a:avLst/>
          </a:prstGeom>
        </p:spPr>
        <p:txBody>
          <a:bodyPr wrap="none">
            <a:spAutoFit/>
          </a:bodyPr>
          <a:lstStyle/>
          <a:p>
            <a:r>
              <a:rPr lang="en-US" altLang="ja-JP" sz="600" dirty="0" smtClean="0"/>
              <a:t>23 </a:t>
            </a:r>
            <a:r>
              <a:rPr lang="ja-JP" altLang="en-US" sz="600" dirty="0" smtClean="0"/>
              <a:t>歳</a:t>
            </a:r>
            <a:endParaRPr lang="en-US" altLang="ja-JP" sz="600" dirty="0" smtClean="0"/>
          </a:p>
          <a:p>
            <a:endParaRPr lang="en-US" altLang="ja-JP" sz="600" dirty="0" smtClean="0"/>
          </a:p>
          <a:p>
            <a:r>
              <a:rPr lang="en-US" altLang="ja-JP" sz="600" dirty="0" smtClean="0"/>
              <a:t>02</a:t>
            </a:r>
            <a:r>
              <a:rPr lang="ja-JP" altLang="en-US" sz="600" dirty="0" smtClean="0"/>
              <a:t>月</a:t>
            </a:r>
            <a:r>
              <a:rPr lang="en-US" altLang="ja-JP" sz="600" dirty="0" smtClean="0"/>
              <a:t>29</a:t>
            </a:r>
            <a:r>
              <a:rPr lang="ja-JP" altLang="en-US" sz="600" dirty="0" smtClean="0"/>
              <a:t>日</a:t>
            </a:r>
            <a:endParaRPr lang="en-US" altLang="ja-JP" sz="600" dirty="0" smtClean="0"/>
          </a:p>
          <a:p>
            <a:endParaRPr lang="en-US" altLang="ja-JP" sz="600" dirty="0"/>
          </a:p>
          <a:p>
            <a:r>
              <a:rPr lang="en-US" altLang="ja-JP" sz="600" dirty="0" smtClean="0"/>
              <a:t>A</a:t>
            </a:r>
          </a:p>
          <a:p>
            <a:endParaRPr lang="en-US" altLang="ja-JP" sz="600" dirty="0" smtClean="0"/>
          </a:p>
          <a:p>
            <a:r>
              <a:rPr lang="ja-JP" altLang="en-US" sz="600" dirty="0"/>
              <a:t>はじめまして</a:t>
            </a:r>
            <a:r>
              <a:rPr lang="ja-JP" altLang="en-US" sz="600" dirty="0" smtClean="0"/>
              <a:t>。</a:t>
            </a:r>
            <a:endParaRPr lang="en-US" altLang="ja-JP" sz="600" dirty="0" smtClean="0"/>
          </a:p>
          <a:p>
            <a:r>
              <a:rPr lang="ja-JP" altLang="en-US" sz="600" dirty="0" smtClean="0"/>
              <a:t>シャンプー</a:t>
            </a:r>
            <a:r>
              <a:rPr lang="ja-JP" altLang="en-US" sz="600" dirty="0"/>
              <a:t>の詰め替えが好きな、うなこです</a:t>
            </a:r>
            <a:r>
              <a:rPr lang="ja-JP" altLang="en-US" sz="600" dirty="0" smtClean="0"/>
              <a:t>。</a:t>
            </a:r>
            <a:endParaRPr lang="en-US" altLang="ja-JP" sz="600" dirty="0" smtClean="0"/>
          </a:p>
          <a:p>
            <a:r>
              <a:rPr lang="ja-JP" altLang="en-US" sz="600" dirty="0" smtClean="0"/>
              <a:t>よろしくお願いします（＾ー＾</a:t>
            </a:r>
            <a:endParaRPr lang="en-US" altLang="ja-JP" sz="600" dirty="0" smtClean="0"/>
          </a:p>
        </p:txBody>
      </p:sp>
      <p:sp>
        <p:nvSpPr>
          <p:cNvPr id="105" name="テキスト ボックス 104"/>
          <p:cNvSpPr txBox="1"/>
          <p:nvPr/>
        </p:nvSpPr>
        <p:spPr>
          <a:xfrm>
            <a:off x="2248538" y="3874651"/>
            <a:ext cx="621248"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もっとよむ</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106" name="テキスト ボックス 105"/>
          <p:cNvSpPr txBox="1"/>
          <p:nvPr/>
        </p:nvSpPr>
        <p:spPr>
          <a:xfrm>
            <a:off x="2680864" y="3873619"/>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108" name="直線コネクタ 107"/>
          <p:cNvCxnSpPr/>
          <p:nvPr/>
        </p:nvCxnSpPr>
        <p:spPr>
          <a:xfrm>
            <a:off x="365479" y="3289141"/>
            <a:ext cx="26573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09" name="直線コネクタ 108"/>
          <p:cNvCxnSpPr/>
          <p:nvPr/>
        </p:nvCxnSpPr>
        <p:spPr>
          <a:xfrm>
            <a:off x="365479" y="3464901"/>
            <a:ext cx="26573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10" name="直線コネクタ 109"/>
          <p:cNvCxnSpPr/>
          <p:nvPr/>
        </p:nvCxnSpPr>
        <p:spPr>
          <a:xfrm>
            <a:off x="369955" y="3846671"/>
            <a:ext cx="2652889"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125" name="正方形/長方形 124"/>
          <p:cNvSpPr/>
          <p:nvPr/>
        </p:nvSpPr>
        <p:spPr>
          <a:xfrm>
            <a:off x="365479" y="5497664"/>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6" name="テキスト ボックス 125"/>
          <p:cNvSpPr txBox="1"/>
          <p:nvPr/>
        </p:nvSpPr>
        <p:spPr>
          <a:xfrm>
            <a:off x="413098" y="5510364"/>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新着うならら</a:t>
            </a:r>
            <a:endParaRPr kumimoji="1" lang="ja-JP" altLang="en-US" sz="800" dirty="0">
              <a:solidFill>
                <a:schemeClr val="bg1"/>
              </a:solidFill>
              <a:latin typeface="Helvetica Neue"/>
              <a:ea typeface="ヒラギノ角ゴ Pro W3"/>
              <a:cs typeface="Helvetica Neue"/>
            </a:endParaRPr>
          </a:p>
        </p:txBody>
      </p:sp>
      <p:grpSp>
        <p:nvGrpSpPr>
          <p:cNvPr id="127" name="図形グループ 126"/>
          <p:cNvGrpSpPr/>
          <p:nvPr/>
        </p:nvGrpSpPr>
        <p:grpSpPr>
          <a:xfrm>
            <a:off x="365479" y="5801947"/>
            <a:ext cx="2654765" cy="432316"/>
            <a:chOff x="920049" y="1936234"/>
            <a:chExt cx="2654765" cy="432316"/>
          </a:xfrm>
        </p:grpSpPr>
        <p:sp>
          <p:nvSpPr>
            <p:cNvPr id="128" name="正方形/長方形 127"/>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9" name="テキスト ボックス 128"/>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lang="ja-JP" altLang="en-US" sz="600" dirty="0">
                  <a:latin typeface="ヒラギノ角ゴ Pro W3"/>
                  <a:ea typeface="ヒラギノ角ゴ Pro W3"/>
                  <a:cs typeface="ヒラギノ角ゴ Pro W3"/>
                </a:rPr>
                <a:t>うならららららららららららららららららららららららららららららららららら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130" name="テキスト ボックス 129"/>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131" name="直線コネクタ 130"/>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sp>
        <p:nvSpPr>
          <p:cNvPr id="142" name="正方形/長方形 141"/>
          <p:cNvSpPr/>
          <p:nvPr/>
        </p:nvSpPr>
        <p:spPr>
          <a:xfrm>
            <a:off x="548746" y="4381668"/>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3" name="正方形/長方形 142"/>
          <p:cNvSpPr/>
          <p:nvPr/>
        </p:nvSpPr>
        <p:spPr>
          <a:xfrm>
            <a:off x="957388" y="4381668"/>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4" name="正方形/長方形 143"/>
          <p:cNvSpPr/>
          <p:nvPr/>
        </p:nvSpPr>
        <p:spPr>
          <a:xfrm>
            <a:off x="1362270" y="4381668"/>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5" name="正方形/長方形 144"/>
          <p:cNvSpPr/>
          <p:nvPr/>
        </p:nvSpPr>
        <p:spPr>
          <a:xfrm>
            <a:off x="1752876" y="4381668"/>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6" name="正方形/長方形 145"/>
          <p:cNvSpPr/>
          <p:nvPr/>
        </p:nvSpPr>
        <p:spPr>
          <a:xfrm>
            <a:off x="2148798" y="4381668"/>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7" name="正方形/長方形 146"/>
          <p:cNvSpPr/>
          <p:nvPr/>
        </p:nvSpPr>
        <p:spPr>
          <a:xfrm>
            <a:off x="2540218" y="4381668"/>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8" name="正方形/長方形 147"/>
          <p:cNvSpPr/>
          <p:nvPr/>
        </p:nvSpPr>
        <p:spPr>
          <a:xfrm>
            <a:off x="367355" y="4058285"/>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49" name="テキスト ボックス 148"/>
          <p:cNvSpPr txBox="1"/>
          <p:nvPr/>
        </p:nvSpPr>
        <p:spPr>
          <a:xfrm>
            <a:off x="414974" y="4070985"/>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フレンドリスト</a:t>
            </a:r>
            <a:endParaRPr kumimoji="1" lang="ja-JP" altLang="en-US" sz="800" dirty="0">
              <a:solidFill>
                <a:schemeClr val="bg1"/>
              </a:solidFill>
              <a:latin typeface="Helvetica Neue"/>
              <a:ea typeface="ヒラギノ角ゴ Pro W3"/>
              <a:cs typeface="Helvetica Neue"/>
            </a:endParaRPr>
          </a:p>
        </p:txBody>
      </p:sp>
      <p:sp>
        <p:nvSpPr>
          <p:cNvPr id="150" name="正方形/長方形 149"/>
          <p:cNvSpPr/>
          <p:nvPr/>
        </p:nvSpPr>
        <p:spPr>
          <a:xfrm>
            <a:off x="548746" y="5065404"/>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1" name="正方形/長方形 150"/>
          <p:cNvSpPr/>
          <p:nvPr/>
        </p:nvSpPr>
        <p:spPr>
          <a:xfrm>
            <a:off x="957388" y="5065404"/>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2" name="正方形/長方形 151"/>
          <p:cNvSpPr/>
          <p:nvPr/>
        </p:nvSpPr>
        <p:spPr>
          <a:xfrm>
            <a:off x="1362270" y="5065404"/>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3" name="正方形/長方形 152"/>
          <p:cNvSpPr/>
          <p:nvPr/>
        </p:nvSpPr>
        <p:spPr>
          <a:xfrm>
            <a:off x="1752876" y="5065404"/>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4" name="正方形/長方形 153"/>
          <p:cNvSpPr/>
          <p:nvPr/>
        </p:nvSpPr>
        <p:spPr>
          <a:xfrm>
            <a:off x="2148798" y="5065404"/>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5" name="正方形/長方形 154"/>
          <p:cNvSpPr/>
          <p:nvPr/>
        </p:nvSpPr>
        <p:spPr>
          <a:xfrm>
            <a:off x="2540218" y="5065404"/>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6" name="正方形/長方形 155"/>
          <p:cNvSpPr/>
          <p:nvPr/>
        </p:nvSpPr>
        <p:spPr>
          <a:xfrm>
            <a:off x="367355" y="4742021"/>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7" name="テキスト ボックス 156"/>
          <p:cNvSpPr txBox="1"/>
          <p:nvPr/>
        </p:nvSpPr>
        <p:spPr>
          <a:xfrm>
            <a:off x="414974" y="4754721"/>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コミュニティリスト</a:t>
            </a:r>
            <a:endParaRPr kumimoji="1" lang="ja-JP" altLang="en-US" sz="800" dirty="0">
              <a:solidFill>
                <a:schemeClr val="bg1"/>
              </a:solidFill>
              <a:latin typeface="Helvetica Neue"/>
              <a:ea typeface="ヒラギノ角ゴ Pro W3"/>
              <a:cs typeface="Helvetica Neue"/>
            </a:endParaRPr>
          </a:p>
        </p:txBody>
      </p:sp>
      <p:sp>
        <p:nvSpPr>
          <p:cNvPr id="57" name="正方形/長方形 56"/>
          <p:cNvSpPr/>
          <p:nvPr/>
        </p:nvSpPr>
        <p:spPr>
          <a:xfrm>
            <a:off x="367355" y="685800"/>
            <a:ext cx="2652889" cy="5663259"/>
          </a:xfrm>
          <a:prstGeom prst="rect">
            <a:avLst/>
          </a:prstGeom>
          <a:no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5" name="正方形/長方形 174"/>
          <p:cNvSpPr/>
          <p:nvPr/>
        </p:nvSpPr>
        <p:spPr>
          <a:xfrm>
            <a:off x="3306382" y="691696"/>
            <a:ext cx="2652889" cy="3104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6" name="テキスト ボックス 175"/>
          <p:cNvSpPr txBox="1"/>
          <p:nvPr/>
        </p:nvSpPr>
        <p:spPr>
          <a:xfrm>
            <a:off x="3520283" y="746748"/>
            <a:ext cx="638999" cy="215444"/>
          </a:xfrm>
          <a:prstGeom prst="rect">
            <a:avLst/>
          </a:prstGeom>
          <a:noFill/>
        </p:spPr>
        <p:txBody>
          <a:bodyPr wrap="square" rtlCol="0">
            <a:spAutoFit/>
          </a:bodyPr>
          <a:lstStyle/>
          <a:p>
            <a:r>
              <a:rPr kumimoji="1" lang="en-US" altLang="ja-JP" sz="800" dirty="0" smtClean="0">
                <a:solidFill>
                  <a:schemeClr val="bg1"/>
                </a:solidFill>
                <a:latin typeface="Helvetica Neue"/>
                <a:ea typeface="ヒラギノ角ゴ Pro W3"/>
                <a:cs typeface="Helvetica Neue"/>
              </a:rPr>
              <a:t>OpenPNE</a:t>
            </a:r>
            <a:endParaRPr kumimoji="1" lang="ja-JP" altLang="en-US" sz="800" dirty="0">
              <a:solidFill>
                <a:schemeClr val="bg1"/>
              </a:solidFill>
              <a:latin typeface="Helvetica Neue"/>
              <a:ea typeface="ヒラギノ角ゴ Pro W3"/>
              <a:cs typeface="Helvetica Neue"/>
            </a:endParaRPr>
          </a:p>
        </p:txBody>
      </p:sp>
      <p:grpSp>
        <p:nvGrpSpPr>
          <p:cNvPr id="177" name="図形グループ 176"/>
          <p:cNvGrpSpPr/>
          <p:nvPr/>
        </p:nvGrpSpPr>
        <p:grpSpPr>
          <a:xfrm>
            <a:off x="3352125" y="791542"/>
            <a:ext cx="228366" cy="129809"/>
            <a:chOff x="2551443" y="531304"/>
            <a:chExt cx="442331" cy="251432"/>
          </a:xfrm>
        </p:grpSpPr>
        <p:sp>
          <p:nvSpPr>
            <p:cNvPr id="178" name="ドーナツ 177"/>
            <p:cNvSpPr/>
            <p:nvPr/>
          </p:nvSpPr>
          <p:spPr>
            <a:xfrm>
              <a:off x="2551443" y="531304"/>
              <a:ext cx="244391" cy="244391"/>
            </a:xfrm>
            <a:prstGeom prst="donut">
              <a:avLst>
                <a:gd name="adj" fmla="val 1967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179" name="図形グループ 178"/>
            <p:cNvGrpSpPr/>
            <p:nvPr/>
          </p:nvGrpSpPr>
          <p:grpSpPr>
            <a:xfrm>
              <a:off x="2746658" y="531304"/>
              <a:ext cx="247116" cy="251432"/>
              <a:chOff x="2746658" y="531304"/>
              <a:chExt cx="247116" cy="251432"/>
            </a:xfrm>
          </p:grpSpPr>
          <p:sp>
            <p:nvSpPr>
              <p:cNvPr id="180" name="ドーナツ 179"/>
              <p:cNvSpPr/>
              <p:nvPr/>
            </p:nvSpPr>
            <p:spPr>
              <a:xfrm>
                <a:off x="2749383" y="531304"/>
                <a:ext cx="244391" cy="244391"/>
              </a:xfrm>
              <a:prstGeom prst="donut">
                <a:avLst>
                  <a:gd name="adj" fmla="val 1967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81" name="正方形/長方形 180"/>
              <p:cNvSpPr/>
              <p:nvPr/>
            </p:nvSpPr>
            <p:spPr>
              <a:xfrm>
                <a:off x="2746658" y="661113"/>
                <a:ext cx="50585" cy="1216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sp>
        <p:nvSpPr>
          <p:cNvPr id="182" name="角丸四角形 181"/>
          <p:cNvSpPr/>
          <p:nvPr/>
        </p:nvSpPr>
        <p:spPr>
          <a:xfrm>
            <a:off x="5388007" y="813401"/>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3" name="テキスト ボックス 182"/>
          <p:cNvSpPr txBox="1"/>
          <p:nvPr/>
        </p:nvSpPr>
        <p:spPr>
          <a:xfrm>
            <a:off x="5450683" y="772492"/>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メニュー</a:t>
            </a:r>
            <a:endParaRPr kumimoji="1" lang="ja-JP" altLang="en-US" sz="600" dirty="0">
              <a:solidFill>
                <a:schemeClr val="bg1"/>
              </a:solidFill>
              <a:latin typeface="Helvetica Neue"/>
              <a:ea typeface="ヒラギノ角ゴ Pro W3"/>
              <a:cs typeface="Helvetica Neue"/>
            </a:endParaRPr>
          </a:p>
        </p:txBody>
      </p:sp>
      <p:sp>
        <p:nvSpPr>
          <p:cNvPr id="184" name="テキスト ボックス 183"/>
          <p:cNvSpPr txBox="1"/>
          <p:nvPr/>
        </p:nvSpPr>
        <p:spPr>
          <a:xfrm>
            <a:off x="3352125" y="1828346"/>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新着うならら</a:t>
            </a:r>
            <a:endParaRPr kumimoji="1" lang="ja-JP" altLang="en-US" sz="800" dirty="0">
              <a:solidFill>
                <a:schemeClr val="bg1"/>
              </a:solidFill>
              <a:latin typeface="Helvetica Neue"/>
              <a:ea typeface="ヒラギノ角ゴ Pro W3"/>
              <a:cs typeface="Helvetica Neue"/>
            </a:endParaRPr>
          </a:p>
        </p:txBody>
      </p:sp>
      <p:sp>
        <p:nvSpPr>
          <p:cNvPr id="185" name="テキスト ボックス 184"/>
          <p:cNvSpPr txBox="1"/>
          <p:nvPr/>
        </p:nvSpPr>
        <p:spPr>
          <a:xfrm>
            <a:off x="3258180" y="452092"/>
            <a:ext cx="1531188" cy="246221"/>
          </a:xfrm>
          <a:prstGeom prst="rect">
            <a:avLst/>
          </a:prstGeom>
          <a:noFill/>
        </p:spPr>
        <p:txBody>
          <a:bodyPr wrap="none" rtlCol="0">
            <a:spAutoFit/>
          </a:bodyPr>
          <a:lstStyle/>
          <a:p>
            <a:r>
              <a:rPr lang="en-US" altLang="ja-JP" sz="1000" dirty="0" smtClean="0">
                <a:latin typeface="A-OTF 新ゴ Pro R"/>
                <a:ea typeface="A-OTF 新ゴ Pro R"/>
                <a:cs typeface="A-OTF 新ゴ Pro R"/>
              </a:rPr>
              <a:t>4</a:t>
            </a:r>
            <a:r>
              <a:rPr lang="en-US" altLang="ja-JP" sz="1000" dirty="0" smtClean="0">
                <a:latin typeface="A-OTF 新ゴ Pro R"/>
                <a:ea typeface="A-OTF 新ゴ Pro R"/>
                <a:cs typeface="A-OTF 新ゴ Pro R"/>
              </a:rPr>
              <a:t>. </a:t>
            </a:r>
            <a:r>
              <a:rPr lang="ja-JP" altLang="en-US" sz="1000" dirty="0" smtClean="0">
                <a:latin typeface="A-OTF 新ゴ Pro R"/>
                <a:ea typeface="A-OTF 新ゴ Pro R"/>
                <a:cs typeface="A-OTF 新ゴ Pro R"/>
              </a:rPr>
              <a:t>コミュニティ</a:t>
            </a:r>
            <a:r>
              <a:rPr kumimoji="1" lang="ja-JP" altLang="en-US" sz="1000" dirty="0" smtClean="0">
                <a:latin typeface="A-OTF 新ゴ Pro R"/>
                <a:ea typeface="A-OTF 新ゴ Pro R"/>
                <a:cs typeface="A-OTF 新ゴ Pro R"/>
              </a:rPr>
              <a:t>ホーム</a:t>
            </a:r>
            <a:endParaRPr kumimoji="1" lang="ja-JP" altLang="en-US" sz="1000" dirty="0">
              <a:latin typeface="A-OTF 新ゴ Pro R"/>
              <a:ea typeface="A-OTF 新ゴ Pro R"/>
              <a:cs typeface="A-OTF 新ゴ Pro R"/>
            </a:endParaRPr>
          </a:p>
        </p:txBody>
      </p:sp>
      <p:sp>
        <p:nvSpPr>
          <p:cNvPr id="186" name="正方形/長方形 185"/>
          <p:cNvSpPr/>
          <p:nvPr/>
        </p:nvSpPr>
        <p:spPr>
          <a:xfrm>
            <a:off x="3452910" y="1256329"/>
            <a:ext cx="951212" cy="921103"/>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7" name="正方形/長方形 186"/>
          <p:cNvSpPr/>
          <p:nvPr/>
        </p:nvSpPr>
        <p:spPr>
          <a:xfrm>
            <a:off x="3561594" y="2289717"/>
            <a:ext cx="710451" cy="215444"/>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ネトゲ廃人</a:t>
            </a:r>
            <a:endParaRPr lang="ja-JP" altLang="en-US" dirty="0"/>
          </a:p>
        </p:txBody>
      </p:sp>
      <p:cxnSp>
        <p:nvCxnSpPr>
          <p:cNvPr id="188" name="直線コネクタ 187"/>
          <p:cNvCxnSpPr/>
          <p:nvPr/>
        </p:nvCxnSpPr>
        <p:spPr>
          <a:xfrm>
            <a:off x="3304506" y="2962791"/>
            <a:ext cx="26573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89" name="直線コネクタ 188"/>
          <p:cNvCxnSpPr/>
          <p:nvPr/>
        </p:nvCxnSpPr>
        <p:spPr>
          <a:xfrm>
            <a:off x="4671806" y="1505936"/>
            <a:ext cx="1270522"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90" name="直線コネクタ 189"/>
          <p:cNvCxnSpPr/>
          <p:nvPr/>
        </p:nvCxnSpPr>
        <p:spPr>
          <a:xfrm>
            <a:off x="4671806" y="1744030"/>
            <a:ext cx="1270522"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91" name="直線コネクタ 190"/>
          <p:cNvCxnSpPr/>
          <p:nvPr/>
        </p:nvCxnSpPr>
        <p:spPr>
          <a:xfrm>
            <a:off x="4671806" y="1993792"/>
            <a:ext cx="1276639"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92" name="直線コネクタ 191"/>
          <p:cNvCxnSpPr/>
          <p:nvPr/>
        </p:nvCxnSpPr>
        <p:spPr>
          <a:xfrm>
            <a:off x="4671806" y="2220270"/>
            <a:ext cx="1272398"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193" name="正方形/長方形 192"/>
          <p:cNvSpPr/>
          <p:nvPr/>
        </p:nvSpPr>
        <p:spPr>
          <a:xfrm>
            <a:off x="4671806" y="1268582"/>
            <a:ext cx="1120820" cy="954107"/>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トピックリスト</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イベントリスト</a:t>
            </a:r>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コミュニティに参加</a:t>
            </a:r>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コミュニティを退会</a:t>
            </a:r>
          </a:p>
        </p:txBody>
      </p:sp>
      <p:cxnSp>
        <p:nvCxnSpPr>
          <p:cNvPr id="196" name="直線コネクタ 195"/>
          <p:cNvCxnSpPr/>
          <p:nvPr/>
        </p:nvCxnSpPr>
        <p:spPr>
          <a:xfrm flipV="1">
            <a:off x="4671806" y="1268583"/>
            <a:ext cx="0" cy="951687"/>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197" name="テキスト ボックス 196"/>
          <p:cNvSpPr txBox="1"/>
          <p:nvPr/>
        </p:nvSpPr>
        <p:spPr>
          <a:xfrm>
            <a:off x="5681566" y="1283515"/>
            <a:ext cx="345670" cy="954107"/>
          </a:xfrm>
          <a:prstGeom prst="rect">
            <a:avLst/>
          </a:prstGeom>
          <a:noFill/>
        </p:spPr>
        <p:txBody>
          <a:bodyPr wrap="square" rtlCol="0">
            <a:spAutoFit/>
          </a:bodyPr>
          <a:lstStyle/>
          <a:p>
            <a:r>
              <a:rPr lang="ja-JP" altLang="en-US" sz="800" dirty="0" smtClean="0">
                <a:latin typeface="ヒラギノ角ゴ Pro W3"/>
                <a:ea typeface="ヒラギノ角ゴ Pro W3"/>
                <a:cs typeface="ヒラギノ角ゴ Pro W3"/>
              </a:rPr>
              <a:t>＞</a:t>
            </a:r>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a:t>
            </a:r>
            <a:endParaRPr lang="en-US" altLang="ja-JP" sz="800" dirty="0" smtClean="0">
              <a:solidFill>
                <a:schemeClr val="bg1">
                  <a:lumMod val="65000"/>
                </a:schemeClr>
              </a:solidFill>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a:t>
            </a:r>
            <a:endParaRPr lang="en-US" altLang="ja-JP" sz="800" dirty="0" smtClean="0">
              <a:latin typeface="ヒラギノ角ゴ Pro W3"/>
              <a:ea typeface="ヒラギノ角ゴ Pro W3"/>
              <a:cs typeface="ヒラギノ角ゴ Pro W3"/>
            </a:endParaRPr>
          </a:p>
        </p:txBody>
      </p:sp>
      <p:cxnSp>
        <p:nvCxnSpPr>
          <p:cNvPr id="198" name="直線コネクタ 197"/>
          <p:cNvCxnSpPr/>
          <p:nvPr/>
        </p:nvCxnSpPr>
        <p:spPr>
          <a:xfrm>
            <a:off x="4671806" y="1269682"/>
            <a:ext cx="1270522" cy="14756"/>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199" name="正方形/長方形 198"/>
          <p:cNvSpPr/>
          <p:nvPr/>
        </p:nvSpPr>
        <p:spPr>
          <a:xfrm>
            <a:off x="3308982" y="2531537"/>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0" name="テキスト ボックス 199"/>
          <p:cNvSpPr txBox="1"/>
          <p:nvPr/>
        </p:nvSpPr>
        <p:spPr>
          <a:xfrm>
            <a:off x="3356601" y="2544237"/>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コミュニティ情報</a:t>
            </a:r>
            <a:endParaRPr kumimoji="1" lang="ja-JP" altLang="en-US" sz="800" dirty="0">
              <a:solidFill>
                <a:schemeClr val="bg1"/>
              </a:solidFill>
              <a:latin typeface="Helvetica Neue"/>
              <a:ea typeface="ヒラギノ角ゴ Pro W3"/>
              <a:cs typeface="Helvetica Neue"/>
            </a:endParaRPr>
          </a:p>
        </p:txBody>
      </p:sp>
      <p:sp>
        <p:nvSpPr>
          <p:cNvPr id="201" name="正方形/長方形 200"/>
          <p:cNvSpPr/>
          <p:nvPr/>
        </p:nvSpPr>
        <p:spPr>
          <a:xfrm>
            <a:off x="3452910" y="2776830"/>
            <a:ext cx="442248" cy="738664"/>
          </a:xfrm>
          <a:prstGeom prst="rect">
            <a:avLst/>
          </a:prstGeom>
        </p:spPr>
        <p:txBody>
          <a:bodyPr wrap="none">
            <a:spAutoFit/>
          </a:bodyPr>
          <a:lstStyle/>
          <a:p>
            <a:r>
              <a:rPr lang="ja-JP" altLang="en-US" sz="600" dirty="0" smtClean="0"/>
              <a:t>カテゴリ</a:t>
            </a:r>
            <a:endParaRPr lang="en-US" altLang="ja-JP" sz="600" dirty="0" smtClean="0"/>
          </a:p>
          <a:p>
            <a:endParaRPr lang="en-US" altLang="ja-JP" sz="600" dirty="0" smtClean="0"/>
          </a:p>
          <a:p>
            <a:r>
              <a:rPr lang="ja-JP" altLang="en-US" sz="600" dirty="0" smtClean="0"/>
              <a:t>開設日</a:t>
            </a:r>
            <a:endParaRPr lang="en-US" altLang="ja-JP" sz="600" dirty="0" smtClean="0"/>
          </a:p>
          <a:p>
            <a:endParaRPr lang="en-US" altLang="ja-JP" sz="600" dirty="0"/>
          </a:p>
          <a:p>
            <a:r>
              <a:rPr lang="ja-JP" altLang="en-US" sz="600" dirty="0" smtClean="0"/>
              <a:t>管理者</a:t>
            </a:r>
            <a:endParaRPr lang="en-US" altLang="ja-JP" sz="600" dirty="0" smtClean="0"/>
          </a:p>
          <a:p>
            <a:endParaRPr lang="en-US" altLang="ja-JP" sz="600" dirty="0"/>
          </a:p>
          <a:p>
            <a:r>
              <a:rPr lang="ja-JP" altLang="en-US" sz="600" dirty="0" smtClean="0"/>
              <a:t>説明文</a:t>
            </a:r>
            <a:endParaRPr lang="en-US" altLang="ja-JP" sz="600" dirty="0"/>
          </a:p>
        </p:txBody>
      </p:sp>
      <p:sp>
        <p:nvSpPr>
          <p:cNvPr id="202" name="正方形/長方形 201"/>
          <p:cNvSpPr/>
          <p:nvPr/>
        </p:nvSpPr>
        <p:spPr>
          <a:xfrm>
            <a:off x="3895158" y="2776830"/>
            <a:ext cx="2066713" cy="1107996"/>
          </a:xfrm>
          <a:prstGeom prst="rect">
            <a:avLst/>
          </a:prstGeom>
        </p:spPr>
        <p:txBody>
          <a:bodyPr wrap="square">
            <a:spAutoFit/>
          </a:bodyPr>
          <a:lstStyle/>
          <a:p>
            <a:r>
              <a:rPr lang="ja-JP" altLang="en-US" sz="600" dirty="0" smtClean="0"/>
              <a:t>ゲーム</a:t>
            </a:r>
            <a:endParaRPr lang="en-US" altLang="ja-JP" sz="600" dirty="0" smtClean="0"/>
          </a:p>
          <a:p>
            <a:endParaRPr lang="en-US" altLang="ja-JP" sz="600" dirty="0" smtClean="0"/>
          </a:p>
          <a:p>
            <a:r>
              <a:rPr lang="en-US" altLang="ja-JP" sz="600" dirty="0" smtClean="0"/>
              <a:t>2000</a:t>
            </a:r>
            <a:r>
              <a:rPr lang="ja-JP" altLang="en-US" sz="600" dirty="0" smtClean="0"/>
              <a:t>年</a:t>
            </a:r>
            <a:r>
              <a:rPr lang="en-US" altLang="ja-JP" sz="600" dirty="0" smtClean="0"/>
              <a:t>01</a:t>
            </a:r>
            <a:r>
              <a:rPr lang="ja-JP" altLang="en-US" sz="600" dirty="0" smtClean="0"/>
              <a:t>月</a:t>
            </a:r>
            <a:r>
              <a:rPr lang="en-US" altLang="ja-JP" sz="600" dirty="0" smtClean="0"/>
              <a:t>01</a:t>
            </a:r>
            <a:r>
              <a:rPr lang="ja-JP" altLang="en-US" sz="600" dirty="0" smtClean="0"/>
              <a:t>日</a:t>
            </a:r>
            <a:endParaRPr lang="en-US" altLang="ja-JP" sz="600" dirty="0" smtClean="0"/>
          </a:p>
          <a:p>
            <a:endParaRPr lang="en-US" altLang="ja-JP" sz="600" dirty="0"/>
          </a:p>
          <a:p>
            <a:r>
              <a:rPr lang="ja-JP" altLang="en-US" sz="600" u="sng" dirty="0" smtClean="0">
                <a:solidFill>
                  <a:srgbClr val="3366FF"/>
                </a:solidFill>
              </a:rPr>
              <a:t>うなお</a:t>
            </a:r>
            <a:r>
              <a:rPr lang="en-US" altLang="ja-JP" sz="600" u="sng" dirty="0" smtClean="0">
                <a:solidFill>
                  <a:srgbClr val="3366FF"/>
                </a:solidFill>
              </a:rPr>
              <a:t> </a:t>
            </a:r>
            <a:r>
              <a:rPr lang="ja-JP" altLang="en-US" sz="600" u="sng" dirty="0" smtClean="0">
                <a:solidFill>
                  <a:srgbClr val="3366FF"/>
                </a:solidFill>
              </a:rPr>
              <a:t>さん</a:t>
            </a:r>
          </a:p>
          <a:p>
            <a:endParaRPr lang="en-US" altLang="ja-JP" sz="600" dirty="0" smtClean="0"/>
          </a:p>
          <a:p>
            <a:r>
              <a:rPr lang="ja-JP" altLang="en-US" sz="600" dirty="0" smtClean="0"/>
              <a:t>三度の飯よりネトゲ好きなネトゲ廃人のためのコミュです。　学校？王立士官学校出身です　仕事？騎士団でモンスター倒す仕事です　ニート？いいえ、騎士団に所属して</a:t>
            </a:r>
            <a:r>
              <a:rPr lang="en-US" altLang="ja-JP" sz="600" dirty="0" smtClean="0"/>
              <a:t>…</a:t>
            </a:r>
          </a:p>
          <a:p>
            <a:endParaRPr lang="en-US" altLang="ja-JP" sz="600" dirty="0" smtClean="0"/>
          </a:p>
          <a:p>
            <a:endParaRPr lang="en-US" altLang="ja-JP" sz="600" dirty="0" smtClean="0"/>
          </a:p>
        </p:txBody>
      </p:sp>
      <p:sp>
        <p:nvSpPr>
          <p:cNvPr id="203" name="テキスト ボックス 202"/>
          <p:cNvSpPr txBox="1"/>
          <p:nvPr/>
        </p:nvSpPr>
        <p:spPr>
          <a:xfrm>
            <a:off x="5187565" y="3728140"/>
            <a:ext cx="621248"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もっとよむ</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204" name="テキスト ボックス 203"/>
          <p:cNvSpPr txBox="1"/>
          <p:nvPr/>
        </p:nvSpPr>
        <p:spPr>
          <a:xfrm>
            <a:off x="5619891" y="3727108"/>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205" name="直線コネクタ 204"/>
          <p:cNvCxnSpPr/>
          <p:nvPr/>
        </p:nvCxnSpPr>
        <p:spPr>
          <a:xfrm>
            <a:off x="3304506" y="3142630"/>
            <a:ext cx="26573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206" name="直線コネクタ 205"/>
          <p:cNvCxnSpPr/>
          <p:nvPr/>
        </p:nvCxnSpPr>
        <p:spPr>
          <a:xfrm>
            <a:off x="3304506" y="3318390"/>
            <a:ext cx="26573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207" name="直線コネクタ 206"/>
          <p:cNvCxnSpPr/>
          <p:nvPr/>
        </p:nvCxnSpPr>
        <p:spPr>
          <a:xfrm>
            <a:off x="3308982" y="3700160"/>
            <a:ext cx="2652889"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208" name="正方形/長方形 207"/>
          <p:cNvSpPr/>
          <p:nvPr/>
        </p:nvSpPr>
        <p:spPr>
          <a:xfrm>
            <a:off x="3304506" y="4699194"/>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09" name="テキスト ボックス 208"/>
          <p:cNvSpPr txBox="1"/>
          <p:nvPr/>
        </p:nvSpPr>
        <p:spPr>
          <a:xfrm>
            <a:off x="3352125" y="4711894"/>
            <a:ext cx="1939542"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コミュニティトピック</a:t>
            </a:r>
            <a:endParaRPr kumimoji="1" lang="ja-JP" altLang="en-US" sz="800" dirty="0">
              <a:solidFill>
                <a:schemeClr val="bg1"/>
              </a:solidFill>
              <a:latin typeface="Helvetica Neue"/>
              <a:ea typeface="ヒラギノ角ゴ Pro W3"/>
              <a:cs typeface="Helvetica Neue"/>
            </a:endParaRPr>
          </a:p>
        </p:txBody>
      </p:sp>
      <p:grpSp>
        <p:nvGrpSpPr>
          <p:cNvPr id="210" name="図形グループ 209"/>
          <p:cNvGrpSpPr/>
          <p:nvPr/>
        </p:nvGrpSpPr>
        <p:grpSpPr>
          <a:xfrm>
            <a:off x="3304506" y="5003477"/>
            <a:ext cx="2657365" cy="432316"/>
            <a:chOff x="920049" y="1936234"/>
            <a:chExt cx="2657365" cy="432316"/>
          </a:xfrm>
        </p:grpSpPr>
        <p:sp>
          <p:nvSpPr>
            <p:cNvPr id="212" name="テキスト ボックス 211"/>
            <p:cNvSpPr txBox="1"/>
            <p:nvPr/>
          </p:nvSpPr>
          <p:spPr>
            <a:xfrm>
              <a:off x="972143" y="1936234"/>
              <a:ext cx="2605271" cy="369332"/>
            </a:xfrm>
            <a:prstGeom prst="rect">
              <a:avLst/>
            </a:prstGeom>
            <a:noFill/>
          </p:spPr>
          <p:txBody>
            <a:bodyPr wrap="square" rtlCol="0">
              <a:spAutoFit/>
            </a:bodyPr>
            <a:lstStyle/>
            <a:p>
              <a:r>
                <a:rPr lang="ja-JP" altLang="en-US" sz="600" b="1" dirty="0" smtClean="0">
                  <a:latin typeface="ヒラギノ角ゴ Pro W3"/>
                  <a:ea typeface="ヒラギノ角ゴ Pro W3"/>
                  <a:cs typeface="ヒラギノ角ゴ Pro W3"/>
                </a:rPr>
                <a:t>うならら</a:t>
              </a:r>
              <a:r>
                <a:rPr lang="ja-JP" altLang="en-US" sz="600" b="1" dirty="0" smtClean="0">
                  <a:latin typeface="ヒラギノ角ゴ Pro W3"/>
                  <a:ea typeface="ヒラギノ角ゴ Pro W3"/>
                  <a:cs typeface="ヒラギノ角ゴ Pro W3"/>
                </a:rPr>
                <a:t>スレ</a:t>
              </a:r>
              <a:r>
                <a:rPr lang="en-US" altLang="ja-JP" sz="600" b="1" dirty="0" smtClean="0">
                  <a:latin typeface="ヒラギノ角ゴ Pro W3"/>
                  <a:ea typeface="ヒラギノ角ゴ Pro W3"/>
                  <a:cs typeface="ヒラギノ角ゴ Pro W3"/>
                </a:rPr>
                <a:t>65535</a:t>
              </a:r>
            </a:p>
            <a:p>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a:t>
              </a:r>
              <a:r>
                <a:rPr lang="ja-JP" altLang="en-US" sz="600" dirty="0" smtClean="0">
                  <a:solidFill>
                    <a:schemeClr val="bg1">
                      <a:lumMod val="65000"/>
                    </a:schemeClr>
                  </a:solidFill>
                  <a:latin typeface="ヒラギノ角ゴ Pro W3"/>
                  <a:ea typeface="ヒラギノ角ゴ Pro W3"/>
                  <a:cs typeface="ヒラギノ角ゴ Pro W3"/>
                </a:rPr>
                <a:t>くらい前</a:t>
              </a:r>
              <a:r>
                <a:rPr lang="en-US" altLang="ja-JP" sz="600" dirty="0" smtClean="0">
                  <a:solidFill>
                    <a:schemeClr val="bg1">
                      <a:lumMod val="65000"/>
                    </a:schemeClr>
                  </a:solidFill>
                  <a:latin typeface="ヒラギノ角ゴ Pro W3"/>
                  <a:ea typeface="ヒラギノ角ゴ Pro W3"/>
                  <a:cs typeface="ヒラギノ角ゴ Pro W3"/>
                </a:rPr>
                <a:t>                                              </a:t>
              </a:r>
              <a:r>
                <a:rPr lang="ja-JP" altLang="en-US" sz="600" dirty="0" smtClean="0">
                  <a:solidFill>
                    <a:schemeClr val="bg1">
                      <a:lumMod val="65000"/>
                    </a:schemeClr>
                  </a:solidFill>
                  <a:latin typeface="ヒラギノ角ゴ Pro W3"/>
                  <a:ea typeface="ヒラギノ角ゴ Pro W3"/>
                  <a:cs typeface="ヒラギノ角ゴ Pro W3"/>
                </a:rPr>
                <a:t>コメント</a:t>
              </a:r>
              <a:r>
                <a:rPr lang="en-US" altLang="ja-JP" sz="600" dirty="0" smtClean="0">
                  <a:solidFill>
                    <a:schemeClr val="bg1">
                      <a:lumMod val="65000"/>
                    </a:schemeClr>
                  </a:solidFill>
                  <a:latin typeface="ヒラギノ角ゴ Pro W3"/>
                  <a:ea typeface="ヒラギノ角ゴ Pro W3"/>
                  <a:cs typeface="ヒラギノ角ゴ Pro W3"/>
                </a:rPr>
                <a:t>(255)</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213" name="テキスト ボックス 212"/>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214" name="直線コネクタ 213"/>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sp>
        <p:nvSpPr>
          <p:cNvPr id="215" name="正方形/長方形 214"/>
          <p:cNvSpPr/>
          <p:nvPr/>
        </p:nvSpPr>
        <p:spPr>
          <a:xfrm>
            <a:off x="3487773" y="4285959"/>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6" name="正方形/長方形 215"/>
          <p:cNvSpPr/>
          <p:nvPr/>
        </p:nvSpPr>
        <p:spPr>
          <a:xfrm>
            <a:off x="3896415" y="4285959"/>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7" name="正方形/長方形 216"/>
          <p:cNvSpPr/>
          <p:nvPr/>
        </p:nvSpPr>
        <p:spPr>
          <a:xfrm>
            <a:off x="4301297" y="4285959"/>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8" name="正方形/長方形 217"/>
          <p:cNvSpPr/>
          <p:nvPr/>
        </p:nvSpPr>
        <p:spPr>
          <a:xfrm>
            <a:off x="4691903" y="4285959"/>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9" name="正方形/長方形 218"/>
          <p:cNvSpPr/>
          <p:nvPr/>
        </p:nvSpPr>
        <p:spPr>
          <a:xfrm>
            <a:off x="5087825" y="4285959"/>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0" name="正方形/長方形 219"/>
          <p:cNvSpPr/>
          <p:nvPr/>
        </p:nvSpPr>
        <p:spPr>
          <a:xfrm>
            <a:off x="5479245" y="4285959"/>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1" name="正方形/長方形 220"/>
          <p:cNvSpPr/>
          <p:nvPr/>
        </p:nvSpPr>
        <p:spPr>
          <a:xfrm>
            <a:off x="3306382" y="3962576"/>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2" name="テキスト ボックス 221"/>
          <p:cNvSpPr txBox="1"/>
          <p:nvPr/>
        </p:nvSpPr>
        <p:spPr>
          <a:xfrm>
            <a:off x="3354001" y="3975276"/>
            <a:ext cx="1937666"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コミュニティメンバー</a:t>
            </a:r>
            <a:endParaRPr kumimoji="1" lang="ja-JP" altLang="en-US" sz="800" dirty="0">
              <a:solidFill>
                <a:schemeClr val="bg1"/>
              </a:solidFill>
              <a:latin typeface="Helvetica Neue"/>
              <a:ea typeface="ヒラギノ角ゴ Pro W3"/>
              <a:cs typeface="Helvetica Neue"/>
            </a:endParaRPr>
          </a:p>
        </p:txBody>
      </p:sp>
      <p:sp>
        <p:nvSpPr>
          <p:cNvPr id="231" name="正方形/長方形 230"/>
          <p:cNvSpPr/>
          <p:nvPr/>
        </p:nvSpPr>
        <p:spPr>
          <a:xfrm>
            <a:off x="3306382" y="691695"/>
            <a:ext cx="2652889" cy="5663259"/>
          </a:xfrm>
          <a:prstGeom prst="rect">
            <a:avLst/>
          </a:prstGeom>
          <a:no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236" name="図形グループ 235"/>
          <p:cNvGrpSpPr/>
          <p:nvPr/>
        </p:nvGrpSpPr>
        <p:grpSpPr>
          <a:xfrm>
            <a:off x="3308982" y="5533676"/>
            <a:ext cx="2657365" cy="432316"/>
            <a:chOff x="920049" y="1936234"/>
            <a:chExt cx="2657365" cy="432316"/>
          </a:xfrm>
        </p:grpSpPr>
        <p:sp>
          <p:nvSpPr>
            <p:cNvPr id="237" name="テキスト ボックス 236"/>
            <p:cNvSpPr txBox="1"/>
            <p:nvPr/>
          </p:nvSpPr>
          <p:spPr>
            <a:xfrm>
              <a:off x="972143" y="1936234"/>
              <a:ext cx="2605271" cy="369332"/>
            </a:xfrm>
            <a:prstGeom prst="rect">
              <a:avLst/>
            </a:prstGeom>
            <a:noFill/>
          </p:spPr>
          <p:txBody>
            <a:bodyPr wrap="square" rtlCol="0">
              <a:spAutoFit/>
            </a:bodyPr>
            <a:lstStyle/>
            <a:p>
              <a:r>
                <a:rPr lang="ja-JP" altLang="en-US" sz="600" b="1" dirty="0" smtClean="0">
                  <a:latin typeface="ヒラギノ角ゴ Pro W3"/>
                  <a:ea typeface="ヒラギノ角ゴ Pro W3"/>
                  <a:cs typeface="ヒラギノ角ゴ Pro W3"/>
                </a:rPr>
                <a:t>うならら</a:t>
              </a:r>
              <a:r>
                <a:rPr lang="ja-JP" altLang="en-US" sz="600" b="1" dirty="0" smtClean="0">
                  <a:latin typeface="ヒラギノ角ゴ Pro W3"/>
                  <a:ea typeface="ヒラギノ角ゴ Pro W3"/>
                  <a:cs typeface="ヒラギノ角ゴ Pro W3"/>
                </a:rPr>
                <a:t>スレ</a:t>
              </a:r>
              <a:r>
                <a:rPr lang="en-US" altLang="ja-JP" sz="600" b="1" dirty="0" smtClean="0">
                  <a:latin typeface="ヒラギノ角ゴ Pro W3"/>
                  <a:ea typeface="ヒラギノ角ゴ Pro W3"/>
                  <a:cs typeface="ヒラギノ角ゴ Pro W3"/>
                </a:rPr>
                <a:t>65535</a:t>
              </a:r>
            </a:p>
            <a:p>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a:t>
              </a:r>
              <a:r>
                <a:rPr lang="ja-JP" altLang="en-US" sz="600" dirty="0" smtClean="0">
                  <a:solidFill>
                    <a:schemeClr val="bg1">
                      <a:lumMod val="65000"/>
                    </a:schemeClr>
                  </a:solidFill>
                  <a:latin typeface="ヒラギノ角ゴ Pro W3"/>
                  <a:ea typeface="ヒラギノ角ゴ Pro W3"/>
                  <a:cs typeface="ヒラギノ角ゴ Pro W3"/>
                </a:rPr>
                <a:t>くらい前</a:t>
              </a:r>
              <a:r>
                <a:rPr lang="en-US" altLang="ja-JP" sz="600" dirty="0" smtClean="0">
                  <a:solidFill>
                    <a:schemeClr val="bg1">
                      <a:lumMod val="65000"/>
                    </a:schemeClr>
                  </a:solidFill>
                  <a:latin typeface="ヒラギノ角ゴ Pro W3"/>
                  <a:ea typeface="ヒラギノ角ゴ Pro W3"/>
                  <a:cs typeface="ヒラギノ角ゴ Pro W3"/>
                </a:rPr>
                <a:t>                                              </a:t>
              </a:r>
              <a:r>
                <a:rPr lang="ja-JP" altLang="en-US" sz="600" dirty="0" smtClean="0">
                  <a:solidFill>
                    <a:schemeClr val="bg1">
                      <a:lumMod val="65000"/>
                    </a:schemeClr>
                  </a:solidFill>
                  <a:latin typeface="ヒラギノ角ゴ Pro W3"/>
                  <a:ea typeface="ヒラギノ角ゴ Pro W3"/>
                  <a:cs typeface="ヒラギノ角ゴ Pro W3"/>
                </a:rPr>
                <a:t>コメント</a:t>
              </a:r>
              <a:r>
                <a:rPr lang="en-US" altLang="ja-JP" sz="600" dirty="0" smtClean="0">
                  <a:solidFill>
                    <a:schemeClr val="bg1">
                      <a:lumMod val="65000"/>
                    </a:schemeClr>
                  </a:solidFill>
                  <a:latin typeface="ヒラギノ角ゴ Pro W3"/>
                  <a:ea typeface="ヒラギノ角ゴ Pro W3"/>
                  <a:cs typeface="ヒラギノ角ゴ Pro W3"/>
                </a:rPr>
                <a:t>(255)</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238" name="テキスト ボックス 237"/>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239" name="直線コネクタ 238"/>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40" name="図形グループ 239"/>
          <p:cNvGrpSpPr/>
          <p:nvPr/>
        </p:nvGrpSpPr>
        <p:grpSpPr>
          <a:xfrm>
            <a:off x="3365067" y="6062812"/>
            <a:ext cx="2605271" cy="311667"/>
            <a:chOff x="972143" y="1936234"/>
            <a:chExt cx="2605271" cy="311667"/>
          </a:xfrm>
        </p:grpSpPr>
        <p:sp>
          <p:nvSpPr>
            <p:cNvPr id="241" name="テキスト ボックス 240"/>
            <p:cNvSpPr txBox="1"/>
            <p:nvPr/>
          </p:nvSpPr>
          <p:spPr>
            <a:xfrm>
              <a:off x="972143" y="1936234"/>
              <a:ext cx="2605271" cy="276999"/>
            </a:xfrm>
            <a:prstGeom prst="rect">
              <a:avLst/>
            </a:prstGeom>
            <a:noFill/>
          </p:spPr>
          <p:txBody>
            <a:bodyPr wrap="square" rtlCol="0">
              <a:spAutoFit/>
            </a:bodyPr>
            <a:lstStyle/>
            <a:p>
              <a:r>
                <a:rPr lang="ja-JP" altLang="en-US" sz="600" b="1" dirty="0" smtClean="0">
                  <a:latin typeface="ヒラギノ角ゴ Pro W3"/>
                  <a:ea typeface="ヒラギノ角ゴ Pro W3"/>
                  <a:cs typeface="ヒラギノ角ゴ Pro W3"/>
                </a:rPr>
                <a:t>うならら</a:t>
              </a:r>
              <a:r>
                <a:rPr lang="ja-JP" altLang="en-US" sz="600" b="1" dirty="0" smtClean="0">
                  <a:latin typeface="ヒラギノ角ゴ Pro W3"/>
                  <a:ea typeface="ヒラギノ角ゴ Pro W3"/>
                  <a:cs typeface="ヒラギノ角ゴ Pro W3"/>
                </a:rPr>
                <a:t>スレ</a:t>
              </a:r>
              <a:r>
                <a:rPr lang="en-US" altLang="ja-JP" sz="600" b="1" dirty="0" smtClean="0">
                  <a:latin typeface="ヒラギノ角ゴ Pro W3"/>
                  <a:ea typeface="ヒラギノ角ゴ Pro W3"/>
                  <a:cs typeface="ヒラギノ角ゴ Pro W3"/>
                </a:rPr>
                <a:t>65535</a:t>
              </a:r>
            </a:p>
            <a:p>
              <a:endParaRPr lang="en-US" altLang="ja-JP" sz="600" dirty="0" smtClean="0">
                <a:latin typeface="ヒラギノ角ゴ Pro W3"/>
                <a:ea typeface="ヒラギノ角ゴ Pro W3"/>
                <a:cs typeface="ヒラギノ角ゴ Pro W3"/>
              </a:endParaRPr>
            </a:p>
          </p:txBody>
        </p:sp>
        <p:sp>
          <p:nvSpPr>
            <p:cNvPr id="242" name="テキスト ボックス 241"/>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grpSp>
    </p:spTree>
    <p:extLst>
      <p:ext uri="{BB962C8B-B14F-4D97-AF65-F5344CB8AC3E}">
        <p14:creationId xmlns:p14="http://schemas.microsoft.com/office/powerpoint/2010/main" val="690460977"/>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289</TotalTime>
  <Words>305</Words>
  <Application>Microsoft Macintosh PowerPoint</Application>
  <PresentationFormat>画面に合わせる (4:3)</PresentationFormat>
  <Paragraphs>265</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ホワイト</vt:lpstr>
      <vt:lpstr>PowerPoint プレゼンテーション</vt:lpstr>
      <vt:lpstr>PowerPoint プレゼンテーション</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hisoshi kato</dc:creator>
  <cp:lastModifiedBy>hisoshi kato</cp:lastModifiedBy>
  <cp:revision>18</cp:revision>
  <dcterms:created xsi:type="dcterms:W3CDTF">2011-06-29T08:06:07Z</dcterms:created>
  <dcterms:modified xsi:type="dcterms:W3CDTF">2011-07-20T10:15:08Z</dcterms:modified>
</cp:coreProperties>
</file>